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98" r:id="rId5"/>
    <p:sldId id="264" r:id="rId6"/>
    <p:sldId id="301" r:id="rId7"/>
    <p:sldId id="265" r:id="rId8"/>
    <p:sldId id="266" r:id="rId9"/>
    <p:sldId id="269" r:id="rId10"/>
    <p:sldId id="270" r:id="rId11"/>
    <p:sldId id="271" r:id="rId12"/>
    <p:sldId id="260" r:id="rId13"/>
    <p:sldId id="299" r:id="rId14"/>
    <p:sldId id="267" r:id="rId15"/>
    <p:sldId id="268" r:id="rId16"/>
    <p:sldId id="261" r:id="rId17"/>
    <p:sldId id="262" r:id="rId18"/>
    <p:sldId id="263" r:id="rId19"/>
    <p:sldId id="272" r:id="rId20"/>
    <p:sldId id="273" r:id="rId21"/>
    <p:sldId id="300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97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302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966DE-4E03-C610-042D-6705613D3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041" y="1028958"/>
            <a:ext cx="7766936" cy="1646302"/>
          </a:xfrm>
        </p:spPr>
        <p:txBody>
          <a:bodyPr/>
          <a:lstStyle/>
          <a:p>
            <a:r>
              <a:rPr lang="pt-BR" sz="6600" dirty="0"/>
              <a:t>IPHAN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E99B48-1440-4755-4F38-67F80AD5E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262" y="2675260"/>
            <a:ext cx="7766936" cy="1096899"/>
          </a:xfrm>
        </p:spPr>
        <p:txBody>
          <a:bodyPr>
            <a:normAutofit/>
          </a:bodyPr>
          <a:lstStyle/>
          <a:p>
            <a:r>
              <a:rPr lang="pt-BR" sz="2800" dirty="0"/>
              <a:t>Ficha de Caracterização da Atividade - FCA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4A731290-BBCF-00A6-4F62-3162D3CF6C8A}"/>
              </a:ext>
            </a:extLst>
          </p:cNvPr>
          <p:cNvSpPr txBox="1">
            <a:spLocks/>
          </p:cNvSpPr>
          <p:nvPr/>
        </p:nvSpPr>
        <p:spPr>
          <a:xfrm>
            <a:off x="-1670936" y="5670627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E0A60CC-5ACA-C9D6-68FB-E0C952759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16135"/>
            <a:ext cx="4772691" cy="1343212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E6918917-140A-A8F8-0905-FF7CC022415B}"/>
              </a:ext>
            </a:extLst>
          </p:cNvPr>
          <p:cNvSpPr txBox="1">
            <a:spLocks/>
          </p:cNvSpPr>
          <p:nvPr/>
        </p:nvSpPr>
        <p:spPr>
          <a:xfrm>
            <a:off x="1602483" y="3545955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/>
              <a:t>Bióloga e Eng. Ambiental Bruna Mantovani de Resende</a:t>
            </a:r>
          </a:p>
        </p:txBody>
      </p:sp>
    </p:spTree>
    <p:extLst>
      <p:ext uri="{BB962C8B-B14F-4D97-AF65-F5344CB8AC3E}">
        <p14:creationId xmlns:p14="http://schemas.microsoft.com/office/powerpoint/2010/main" val="36316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EB2C8-B88E-005E-5F8C-ACA206D5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87B91E-EB98-A2C1-18E8-DBD572A2E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/>
              <a:t>IPHAN: Instituto do patrimônio histórico artístico nacional;</a:t>
            </a:r>
          </a:p>
          <a:p>
            <a:r>
              <a:rPr lang="pt-BR" sz="2000" dirty="0"/>
              <a:t>Objetivo IPHAN;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pt-BR" sz="1600" dirty="0"/>
              <a:t>Cumprimento marcos legais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pt-BR" sz="1600" dirty="0"/>
              <a:t>Gestão do patrimônio cultural reconhecido pela UNESCO</a:t>
            </a:r>
          </a:p>
          <a:p>
            <a:r>
              <a:rPr lang="pt-BR" sz="2000" dirty="0"/>
              <a:t>Lista de bens tombados: onde encontrar? Site IPHAN</a:t>
            </a:r>
          </a:p>
          <a:p>
            <a:r>
              <a:rPr lang="pt-BR" sz="2000" dirty="0"/>
              <a:t>http://portal.iphan.gov.br/ (antigo)</a:t>
            </a:r>
          </a:p>
          <a:p>
            <a:r>
              <a:rPr lang="pt-BR" sz="2000" dirty="0"/>
              <a:t>https://www.gov.br/iphan/pt-br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D7450E-44DC-8819-B07C-CC6E1B205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7" t="15488" r="71630" b="71990"/>
          <a:stretch/>
        </p:blipFill>
        <p:spPr>
          <a:xfrm>
            <a:off x="902245" y="5214426"/>
            <a:ext cx="4073423" cy="82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52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3FA6C27-E1AB-7FB7-F142-AAC096F0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875"/>
            <a:ext cx="8596668" cy="1320800"/>
          </a:xfrm>
        </p:spPr>
        <p:txBody>
          <a:bodyPr/>
          <a:lstStyle/>
          <a:p>
            <a:r>
              <a:rPr lang="pt-BR" dirty="0"/>
              <a:t>LISTA DE BENS TOMBADOS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D7A823F-215B-40ED-E3A7-85213219C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56" t="9304" r="31130"/>
          <a:stretch/>
        </p:blipFill>
        <p:spPr>
          <a:xfrm>
            <a:off x="3291989" y="585441"/>
            <a:ext cx="6297283" cy="627255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58D7113-ED31-A510-E9AE-6BA5F0DDD842}"/>
              </a:ext>
            </a:extLst>
          </p:cNvPr>
          <p:cNvSpPr/>
          <p:nvPr/>
        </p:nvSpPr>
        <p:spPr>
          <a:xfrm>
            <a:off x="3379304" y="6058893"/>
            <a:ext cx="3554234" cy="2703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754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093D727-3049-4B41-16C9-978DEA58A6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7" t="19507" r="64652" b="1497"/>
          <a:stretch/>
        </p:blipFill>
        <p:spPr>
          <a:xfrm>
            <a:off x="1892410" y="753164"/>
            <a:ext cx="6068993" cy="610483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BEB1184-9EF9-41DC-29EC-47C336161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2765"/>
            <a:ext cx="8596312" cy="1320800"/>
          </a:xfrm>
        </p:spPr>
        <p:txBody>
          <a:bodyPr/>
          <a:lstStyle/>
          <a:p>
            <a:r>
              <a:rPr lang="pt-BR" dirty="0"/>
              <a:t>LISTA DE BENS TOMBADOS</a:t>
            </a:r>
          </a:p>
        </p:txBody>
      </p:sp>
    </p:spTree>
    <p:extLst>
      <p:ext uri="{BB962C8B-B14F-4D97-AF65-F5344CB8AC3E}">
        <p14:creationId xmlns:p14="http://schemas.microsoft.com/office/powerpoint/2010/main" val="446481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D709BC-BB38-D653-FB3E-04E28128D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Lista atualizada em 12/2022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BF8BEEB-5045-3BB2-E45F-28C8CDBD6D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7" t="19198" r="64326" b="53439"/>
          <a:stretch/>
        </p:blipFill>
        <p:spPr>
          <a:xfrm>
            <a:off x="914399" y="2492955"/>
            <a:ext cx="10697669" cy="368542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2893644-3F8F-2BE5-B76E-AAA43BCB8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pt-BR" dirty="0"/>
              <a:t>LISTA DE BENS TOMBADOS</a:t>
            </a:r>
          </a:p>
        </p:txBody>
      </p:sp>
    </p:spTree>
    <p:extLst>
      <p:ext uri="{BB962C8B-B14F-4D97-AF65-F5344CB8AC3E}">
        <p14:creationId xmlns:p14="http://schemas.microsoft.com/office/powerpoint/2010/main" val="1122660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39122-9109-2B4A-89A9-1E452ED4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3F5CB7-1EAC-7E94-9EED-CE7E8ADF5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B6B901D-EAED-B25A-A1E7-5EF82A6170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13" r="17695" b="10464"/>
          <a:stretch/>
        </p:blipFill>
        <p:spPr>
          <a:xfrm>
            <a:off x="87464" y="0"/>
            <a:ext cx="12053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20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7FF43-15A7-16BB-0CB9-766F7D54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LEGISLAÇÃO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AA34B60A-86C3-DEB8-B53E-458AF543CA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2160588"/>
            <a:ext cx="8596312" cy="3881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dirty="0"/>
              <a:t>INSTRUÇÃO NORMATIVA Nº 001 DE 25 DE MARÇO DE 2015. </a:t>
            </a:r>
          </a:p>
          <a:p>
            <a:pPr algn="just"/>
            <a:r>
              <a:rPr lang="pt-BR" sz="2000" dirty="0"/>
              <a:t>Estabelece procedimentos administrativos a serem observados pelo IPHAN nos processos de licenciamento ambiental dos quais participe.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4833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DB8AA38-5B05-B4A5-E4D2-01E4FB633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08" t="21386" r="34849"/>
          <a:stretch/>
        </p:blipFill>
        <p:spPr>
          <a:xfrm>
            <a:off x="3138699" y="0"/>
            <a:ext cx="6428142" cy="686749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3F27050-91B4-4F4D-6232-C274F8C39729}"/>
              </a:ext>
            </a:extLst>
          </p:cNvPr>
          <p:cNvSpPr/>
          <p:nvPr/>
        </p:nvSpPr>
        <p:spPr>
          <a:xfrm>
            <a:off x="3625795" y="3896139"/>
            <a:ext cx="5454596" cy="9462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092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003CB-8C5A-E2D7-4105-B725E7A5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-1"/>
            <a:ext cx="8596667" cy="1343953"/>
          </a:xfrm>
        </p:spPr>
        <p:txBody>
          <a:bodyPr/>
          <a:lstStyle/>
          <a:p>
            <a:r>
              <a:rPr lang="pt-BR" dirty="0"/>
              <a:t>INSTRUÇÃO NORMATIVA Nº 001, DE 25 DE MARÇO DE 2015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F086E5-87CE-6F3E-1A90-07AE87302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372BB9-33C2-F0CE-E016-7DE757FECE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56" t="20865" r="27739" b="9845"/>
          <a:stretch/>
        </p:blipFill>
        <p:spPr>
          <a:xfrm>
            <a:off x="677334" y="1224501"/>
            <a:ext cx="8863629" cy="563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4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EC24A8C-7072-C8C7-1760-28F4517D21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91" t="17188" r="28848"/>
          <a:stretch/>
        </p:blipFill>
        <p:spPr>
          <a:xfrm>
            <a:off x="2308004" y="771276"/>
            <a:ext cx="7624205" cy="608672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61C8FBC-7208-4514-3095-4AF6A1EA3EC6}"/>
              </a:ext>
            </a:extLst>
          </p:cNvPr>
          <p:cNvSpPr txBox="1">
            <a:spLocks/>
          </p:cNvSpPr>
          <p:nvPr/>
        </p:nvSpPr>
        <p:spPr>
          <a:xfrm>
            <a:off x="677334" y="-1"/>
            <a:ext cx="8596667" cy="13439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/>
              <a:t>INSTRUÇÃO NORMATIVA Nº 001, DE 25 DE MARÇO DE 2015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45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F37DDCB-4A14-DD37-D3F6-A8406860D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26" t="14251" r="28717" b="8454"/>
          <a:stretch/>
        </p:blipFill>
        <p:spPr>
          <a:xfrm>
            <a:off x="2272227" y="1121135"/>
            <a:ext cx="7647546" cy="567325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EDF5819-0C6D-185A-47F9-A439EC725D4C}"/>
              </a:ext>
            </a:extLst>
          </p:cNvPr>
          <p:cNvSpPr txBox="1">
            <a:spLocks/>
          </p:cNvSpPr>
          <p:nvPr/>
        </p:nvSpPr>
        <p:spPr>
          <a:xfrm>
            <a:off x="677334" y="-1"/>
            <a:ext cx="8596667" cy="13439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/>
              <a:t>INSTRUÇÃO NORMATIVA Nº 001, DE 25 DE MARÇO DE 2015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0BDC8CB-F312-BEB7-581B-45C20A827E43}"/>
              </a:ext>
            </a:extLst>
          </p:cNvPr>
          <p:cNvSpPr/>
          <p:nvPr/>
        </p:nvSpPr>
        <p:spPr>
          <a:xfrm>
            <a:off x="2099144" y="4790660"/>
            <a:ext cx="7895645" cy="20037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728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FF935-B56F-A5A3-49A5-32C717A5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2541" y="194106"/>
            <a:ext cx="8596668" cy="1320800"/>
          </a:xfrm>
        </p:spPr>
        <p:txBody>
          <a:bodyPr/>
          <a:lstStyle/>
          <a:p>
            <a:r>
              <a:rPr lang="pt-BR" dirty="0"/>
              <a:t>DOCUMENTAÇÃO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C56F1C-5540-125D-8ED6-AF83A9E6B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39" t="8686" r="25913" b="40490"/>
          <a:stretch/>
        </p:blipFill>
        <p:spPr>
          <a:xfrm>
            <a:off x="100105" y="970058"/>
            <a:ext cx="11991789" cy="526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36ABE-FDF3-B495-321A-E379E6EAA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132080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24AF6E-7524-2E43-98C3-21D2E9C79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DBDF37-1BD8-F673-4944-0C733F780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77" r="18087" b="9565"/>
          <a:stretch/>
        </p:blipFill>
        <p:spPr>
          <a:xfrm>
            <a:off x="206734" y="-5050"/>
            <a:ext cx="11860756" cy="686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9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68E7B-4DB8-27E6-CAA4-D575BA62E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/>
          <a:lstStyle/>
          <a:p>
            <a:r>
              <a:rPr lang="pt-BR" dirty="0"/>
              <a:t>TCE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BDFB56-4C26-FE55-E0D4-E21259E9F1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26" t="18651" r="38631" b="8292"/>
          <a:stretch/>
        </p:blipFill>
        <p:spPr>
          <a:xfrm>
            <a:off x="954157" y="0"/>
            <a:ext cx="5238652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F745714-ECF0-341B-7E23-9588605B07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52" t="17497" r="38826" b="8145"/>
          <a:stretch/>
        </p:blipFill>
        <p:spPr>
          <a:xfrm>
            <a:off x="6408750" y="0"/>
            <a:ext cx="5088835" cy="693408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F86E43E-8111-241D-13D5-5BDC0619BB88}"/>
              </a:ext>
            </a:extLst>
          </p:cNvPr>
          <p:cNvSpPr/>
          <p:nvPr/>
        </p:nvSpPr>
        <p:spPr>
          <a:xfrm>
            <a:off x="6408750" y="4361290"/>
            <a:ext cx="5160398" cy="10535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475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67DF5BE-342C-7B90-A752-5CFBD3627C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52" t="19198" r="38631" b="7527"/>
          <a:stretch/>
        </p:blipFill>
        <p:spPr>
          <a:xfrm>
            <a:off x="1264257" y="45940"/>
            <a:ext cx="5116230" cy="681205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6D3D88D-938B-86C9-9DC5-999F7778AA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TCAC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88E51AB-7E76-0C76-FE90-5DBA46ADDC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78" t="14869" r="38674" b="12783"/>
          <a:stretch/>
        </p:blipFill>
        <p:spPr>
          <a:xfrm>
            <a:off x="6672451" y="-1"/>
            <a:ext cx="5246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B331E20-5558-E74A-29C6-632BA21B66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9" t="20865" r="67522" b="10000"/>
          <a:stretch/>
        </p:blipFill>
        <p:spPr>
          <a:xfrm>
            <a:off x="1956020" y="89452"/>
            <a:ext cx="7183555" cy="6679096"/>
          </a:xfrm>
          <a:prstGeom prst="rect">
            <a:avLst/>
          </a:prstGeom>
        </p:spPr>
      </p:pic>
      <p:sp>
        <p:nvSpPr>
          <p:cNvPr id="8" name="Seta: Entalhada para a Direita 7">
            <a:extLst>
              <a:ext uri="{FF2B5EF4-FFF2-40B4-BE49-F238E27FC236}">
                <a16:creationId xmlns:a16="http://schemas.microsoft.com/office/drawing/2014/main" id="{4605BECE-1D47-6D45-5184-3C160E31B112}"/>
              </a:ext>
            </a:extLst>
          </p:cNvPr>
          <p:cNvSpPr/>
          <p:nvPr/>
        </p:nvSpPr>
        <p:spPr>
          <a:xfrm rot="9966103">
            <a:off x="7375574" y="1543512"/>
            <a:ext cx="1915130" cy="429371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DCE6CE4-6726-488F-2199-CC6AD75C292F}"/>
              </a:ext>
            </a:extLst>
          </p:cNvPr>
          <p:cNvSpPr txBox="1"/>
          <p:nvPr/>
        </p:nvSpPr>
        <p:spPr>
          <a:xfrm>
            <a:off x="9314238" y="1257689"/>
            <a:ext cx="276705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Não preencher-IPHAN</a:t>
            </a:r>
          </a:p>
        </p:txBody>
      </p:sp>
      <p:sp>
        <p:nvSpPr>
          <p:cNvPr id="10" name="Seta: Entalhada para a Direita 9">
            <a:extLst>
              <a:ext uri="{FF2B5EF4-FFF2-40B4-BE49-F238E27FC236}">
                <a16:creationId xmlns:a16="http://schemas.microsoft.com/office/drawing/2014/main" id="{EB7F69E2-37AC-7711-725A-B394BC2D483F}"/>
              </a:ext>
            </a:extLst>
          </p:cNvPr>
          <p:cNvSpPr/>
          <p:nvPr/>
        </p:nvSpPr>
        <p:spPr>
          <a:xfrm rot="8763484">
            <a:off x="8479355" y="3383268"/>
            <a:ext cx="1145169" cy="429371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0D97EC-800B-8482-A4C1-360024E9E2EE}"/>
              </a:ext>
            </a:extLst>
          </p:cNvPr>
          <p:cNvSpPr txBox="1"/>
          <p:nvPr/>
        </p:nvSpPr>
        <p:spPr>
          <a:xfrm>
            <a:off x="9314238" y="2880350"/>
            <a:ext cx="276705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Dados empreendedor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0AAC76A4-5863-1147-9285-EE5A269BE72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</p:spTree>
    <p:extLst>
      <p:ext uri="{BB962C8B-B14F-4D97-AF65-F5344CB8AC3E}">
        <p14:creationId xmlns:p14="http://schemas.microsoft.com/office/powerpoint/2010/main" val="3279601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D132979-6711-FD03-BDFF-29F34FFED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5" t="19970" r="70652" b="8146"/>
          <a:stretch/>
        </p:blipFill>
        <p:spPr>
          <a:xfrm>
            <a:off x="2957123" y="0"/>
            <a:ext cx="6295279" cy="683949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6E8BFB4-CFCE-804B-293D-DD4B1F833C82}"/>
              </a:ext>
            </a:extLst>
          </p:cNvPr>
          <p:cNvSpPr txBox="1"/>
          <p:nvPr/>
        </p:nvSpPr>
        <p:spPr>
          <a:xfrm>
            <a:off x="181306" y="1273592"/>
            <a:ext cx="187013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Anexo I e II da IN IPHAN 01/15</a:t>
            </a:r>
          </a:p>
        </p:txBody>
      </p:sp>
      <p:sp>
        <p:nvSpPr>
          <p:cNvPr id="7" name="Seta: Entalhada para a Direita 6">
            <a:extLst>
              <a:ext uri="{FF2B5EF4-FFF2-40B4-BE49-F238E27FC236}">
                <a16:creationId xmlns:a16="http://schemas.microsoft.com/office/drawing/2014/main" id="{5D961D27-4623-C181-112D-F4FDE5202B4B}"/>
              </a:ext>
            </a:extLst>
          </p:cNvPr>
          <p:cNvSpPr/>
          <p:nvPr/>
        </p:nvSpPr>
        <p:spPr>
          <a:xfrm rot="19279670">
            <a:off x="1899593" y="814033"/>
            <a:ext cx="1104977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Entalhada para a Direita 7">
            <a:extLst>
              <a:ext uri="{FF2B5EF4-FFF2-40B4-BE49-F238E27FC236}">
                <a16:creationId xmlns:a16="http://schemas.microsoft.com/office/drawing/2014/main" id="{98A7F784-351B-3580-15AB-9C9BF6B76840}"/>
              </a:ext>
            </a:extLst>
          </p:cNvPr>
          <p:cNvSpPr/>
          <p:nvPr/>
        </p:nvSpPr>
        <p:spPr>
          <a:xfrm>
            <a:off x="2051437" y="1424285"/>
            <a:ext cx="896922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Entalhada para a Direita 8">
            <a:extLst>
              <a:ext uri="{FF2B5EF4-FFF2-40B4-BE49-F238E27FC236}">
                <a16:creationId xmlns:a16="http://schemas.microsoft.com/office/drawing/2014/main" id="{7E5D074D-5499-7037-397D-64A85F82EDFE}"/>
              </a:ext>
            </a:extLst>
          </p:cNvPr>
          <p:cNvSpPr/>
          <p:nvPr/>
        </p:nvSpPr>
        <p:spPr>
          <a:xfrm rot="2759319">
            <a:off x="577222" y="2913568"/>
            <a:ext cx="2811344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D797F96-4056-6357-123A-BF0AECAF8A80}"/>
              </a:ext>
            </a:extLst>
          </p:cNvPr>
          <p:cNvSpPr txBox="1"/>
          <p:nvPr/>
        </p:nvSpPr>
        <p:spPr>
          <a:xfrm>
            <a:off x="4563800" y="881868"/>
            <a:ext cx="204373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Habitação</a:t>
            </a:r>
          </a:p>
        </p:txBody>
      </p:sp>
      <p:sp>
        <p:nvSpPr>
          <p:cNvPr id="11" name="Seta: Entalhada para a Direita 10">
            <a:extLst>
              <a:ext uri="{FF2B5EF4-FFF2-40B4-BE49-F238E27FC236}">
                <a16:creationId xmlns:a16="http://schemas.microsoft.com/office/drawing/2014/main" id="{0ADE975D-7900-6714-56F2-70CE38BF692E}"/>
              </a:ext>
            </a:extLst>
          </p:cNvPr>
          <p:cNvSpPr/>
          <p:nvPr/>
        </p:nvSpPr>
        <p:spPr>
          <a:xfrm rot="1404190">
            <a:off x="2051437" y="1713478"/>
            <a:ext cx="896922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178A64B-127A-8D56-C913-33728529628F}"/>
              </a:ext>
            </a:extLst>
          </p:cNvPr>
          <p:cNvSpPr txBox="1"/>
          <p:nvPr/>
        </p:nvSpPr>
        <p:spPr>
          <a:xfrm>
            <a:off x="4563799" y="2211061"/>
            <a:ext cx="3514725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Condomínio residencial com 3 torres multifamiliares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7E69DD7-20CF-E640-5994-2D47324E0DB3}"/>
              </a:ext>
            </a:extLst>
          </p:cNvPr>
          <p:cNvSpPr txBox="1"/>
          <p:nvPr/>
        </p:nvSpPr>
        <p:spPr>
          <a:xfrm>
            <a:off x="4577051" y="3349001"/>
            <a:ext cx="204373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20.000m²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C26D609-A0E0-7D08-32CD-72139141A7BD}"/>
              </a:ext>
            </a:extLst>
          </p:cNvPr>
          <p:cNvSpPr/>
          <p:nvPr/>
        </p:nvSpPr>
        <p:spPr>
          <a:xfrm>
            <a:off x="5844208" y="3804505"/>
            <a:ext cx="644055" cy="4810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C773B76-A9E0-2AC2-94A4-67ECB52A43B2}"/>
              </a:ext>
            </a:extLst>
          </p:cNvPr>
          <p:cNvSpPr/>
          <p:nvPr/>
        </p:nvSpPr>
        <p:spPr>
          <a:xfrm>
            <a:off x="4255023" y="4389120"/>
            <a:ext cx="644055" cy="1925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4CC40B5-CDAA-8D2E-B8A2-2C0706C639F7}"/>
              </a:ext>
            </a:extLst>
          </p:cNvPr>
          <p:cNvSpPr/>
          <p:nvPr/>
        </p:nvSpPr>
        <p:spPr>
          <a:xfrm>
            <a:off x="4241771" y="5185699"/>
            <a:ext cx="644055" cy="1925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14A3E97-BF52-6155-A1BB-707336AE2DBE}"/>
              </a:ext>
            </a:extLst>
          </p:cNvPr>
          <p:cNvSpPr txBox="1"/>
          <p:nvPr/>
        </p:nvSpPr>
        <p:spPr>
          <a:xfrm>
            <a:off x="4555332" y="457435"/>
            <a:ext cx="32170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Infraestrutura urbana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C26EA9D-B921-270F-C61F-F13672113A48}"/>
              </a:ext>
            </a:extLst>
          </p:cNvPr>
          <p:cNvSpPr txBox="1"/>
          <p:nvPr/>
        </p:nvSpPr>
        <p:spPr>
          <a:xfrm>
            <a:off x="4572562" y="1284202"/>
            <a:ext cx="204373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Implantação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FFFAAB9-6ACE-31B9-8887-EA36237352C6}"/>
              </a:ext>
            </a:extLst>
          </p:cNvPr>
          <p:cNvSpPr txBox="1"/>
          <p:nvPr/>
        </p:nvSpPr>
        <p:spPr>
          <a:xfrm>
            <a:off x="4555331" y="1703116"/>
            <a:ext cx="396165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Área superior a 6ha e até 30 ha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BBC355DB-0FA6-1E74-5679-A5D51F6560B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</p:spTree>
    <p:extLst>
      <p:ext uri="{BB962C8B-B14F-4D97-AF65-F5344CB8AC3E}">
        <p14:creationId xmlns:p14="http://schemas.microsoft.com/office/powerpoint/2010/main" val="2823397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10EDC52-6290-3436-C899-5973CC52C6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4" t="26464" r="67457" b="45937"/>
          <a:stretch/>
        </p:blipFill>
        <p:spPr>
          <a:xfrm>
            <a:off x="2129141" y="1777351"/>
            <a:ext cx="7933717" cy="295700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E33DD06-7227-5EB8-900E-F34A84DDCA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FF97BD-4B4D-122C-631A-C5EA4C18F6A7}"/>
              </a:ext>
            </a:extLst>
          </p:cNvPr>
          <p:cNvSpPr txBox="1"/>
          <p:nvPr/>
        </p:nvSpPr>
        <p:spPr>
          <a:xfrm>
            <a:off x="4555332" y="2177341"/>
            <a:ext cx="32170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São Paulo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3AB774A-014B-740F-F634-63A45E8AD890}"/>
              </a:ext>
            </a:extLst>
          </p:cNvPr>
          <p:cNvSpPr txBox="1"/>
          <p:nvPr/>
        </p:nvSpPr>
        <p:spPr>
          <a:xfrm>
            <a:off x="4487465" y="3590248"/>
            <a:ext cx="32170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Jundiaí</a:t>
            </a:r>
          </a:p>
        </p:txBody>
      </p:sp>
    </p:spTree>
    <p:extLst>
      <p:ext uri="{BB962C8B-B14F-4D97-AF65-F5344CB8AC3E}">
        <p14:creationId xmlns:p14="http://schemas.microsoft.com/office/powerpoint/2010/main" val="491061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F3036D3-B19F-94C4-A42E-9FC5C7A85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5" t="53208" r="67522" b="15874"/>
          <a:stretch/>
        </p:blipFill>
        <p:spPr>
          <a:xfrm>
            <a:off x="621674" y="1320800"/>
            <a:ext cx="10027679" cy="421330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3EB3941-798C-CAED-5F81-0136C79FA21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2CB1573-FE55-89BE-712D-226E24F8607F}"/>
              </a:ext>
            </a:extLst>
          </p:cNvPr>
          <p:cNvSpPr txBox="1"/>
          <p:nvPr/>
        </p:nvSpPr>
        <p:spPr>
          <a:xfrm>
            <a:off x="3575876" y="2892318"/>
            <a:ext cx="32170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Decreto n° 3551/2000</a:t>
            </a:r>
          </a:p>
        </p:txBody>
      </p:sp>
      <p:sp>
        <p:nvSpPr>
          <p:cNvPr id="8" name="Seta: Entalhada para a Direita 7">
            <a:extLst>
              <a:ext uri="{FF2B5EF4-FFF2-40B4-BE49-F238E27FC236}">
                <a16:creationId xmlns:a16="http://schemas.microsoft.com/office/drawing/2014/main" id="{C4049E7B-4636-A125-701F-1EFF94DBAAE7}"/>
              </a:ext>
            </a:extLst>
          </p:cNvPr>
          <p:cNvSpPr/>
          <p:nvPr/>
        </p:nvSpPr>
        <p:spPr>
          <a:xfrm rot="12276079">
            <a:off x="2451260" y="2788404"/>
            <a:ext cx="1097992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Entalhada para a Direita 8">
            <a:extLst>
              <a:ext uri="{FF2B5EF4-FFF2-40B4-BE49-F238E27FC236}">
                <a16:creationId xmlns:a16="http://schemas.microsoft.com/office/drawing/2014/main" id="{9D9B49EA-F445-9B20-6ABA-F5A500D55C86}"/>
              </a:ext>
            </a:extLst>
          </p:cNvPr>
          <p:cNvSpPr/>
          <p:nvPr/>
        </p:nvSpPr>
        <p:spPr>
          <a:xfrm rot="7843654">
            <a:off x="2295797" y="3546640"/>
            <a:ext cx="1576720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4A095EB-FC3D-701B-ECD0-74444ED565FD}"/>
              </a:ext>
            </a:extLst>
          </p:cNvPr>
          <p:cNvSpPr txBox="1"/>
          <p:nvPr/>
        </p:nvSpPr>
        <p:spPr>
          <a:xfrm>
            <a:off x="3542678" y="3664933"/>
            <a:ext cx="5053990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Patrimônio Imaterial cultural brasileiro;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Patrimônio escrito em livros específicos;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Revisão do IPHAN a cada 10 anos (mínimo).</a:t>
            </a:r>
          </a:p>
        </p:txBody>
      </p:sp>
    </p:spTree>
    <p:extLst>
      <p:ext uri="{BB962C8B-B14F-4D97-AF65-F5344CB8AC3E}">
        <p14:creationId xmlns:p14="http://schemas.microsoft.com/office/powerpoint/2010/main" val="1031243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8E10C96-A27B-896D-7746-9E59966A82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61" t="8830" r="26500" b="8924"/>
          <a:stretch/>
        </p:blipFill>
        <p:spPr>
          <a:xfrm>
            <a:off x="2700410" y="0"/>
            <a:ext cx="943568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EEAE8C7-5BD1-6C32-E9AF-CF4797EF1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36" y="23151"/>
            <a:ext cx="3840231" cy="1320800"/>
          </a:xfrm>
        </p:spPr>
        <p:txBody>
          <a:bodyPr>
            <a:normAutofit fontScale="90000"/>
          </a:bodyPr>
          <a:lstStyle/>
          <a:p>
            <a:r>
              <a:rPr lang="pt-BR" dirty="0"/>
              <a:t>PATRIMÔNIO IMATERIAL BRASILEIRO</a:t>
            </a:r>
          </a:p>
        </p:txBody>
      </p:sp>
    </p:spTree>
    <p:extLst>
      <p:ext uri="{BB962C8B-B14F-4D97-AF65-F5344CB8AC3E}">
        <p14:creationId xmlns:p14="http://schemas.microsoft.com/office/powerpoint/2010/main" val="3844255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6F30E-02ED-1A79-50BE-EC140D7FB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A9914D-BF4B-BAAA-983D-F49A7110D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5CE722-3D97-761E-62D5-D79ECA61C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74" r="17761" b="11082"/>
          <a:stretch/>
        </p:blipFill>
        <p:spPr>
          <a:xfrm>
            <a:off x="118668" y="70071"/>
            <a:ext cx="11954664" cy="678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78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1950E27-6B09-1B3C-4C48-8DAD5C5107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9" t="20227" r="67587" b="26851"/>
          <a:stretch/>
        </p:blipFill>
        <p:spPr>
          <a:xfrm>
            <a:off x="2862470" y="369736"/>
            <a:ext cx="8360484" cy="601293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22A3C14-B298-AD6D-DAD5-7222293FE58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9F80E74-D66D-0410-0FFE-232892D53564}"/>
              </a:ext>
            </a:extLst>
          </p:cNvPr>
          <p:cNvSpPr txBox="1"/>
          <p:nvPr/>
        </p:nvSpPr>
        <p:spPr>
          <a:xfrm>
            <a:off x="4857795" y="1000384"/>
            <a:ext cx="174354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 20.000m²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7FCB883-90E0-D6DD-41EB-29510B3559B5}"/>
              </a:ext>
            </a:extLst>
          </p:cNvPr>
          <p:cNvSpPr txBox="1"/>
          <p:nvPr/>
        </p:nvSpPr>
        <p:spPr>
          <a:xfrm>
            <a:off x="4846446" y="1620283"/>
            <a:ext cx="3217067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Próprio empreendimento</a:t>
            </a:r>
          </a:p>
          <a:p>
            <a:r>
              <a:rPr lang="pt-BR" dirty="0"/>
              <a:t>Ex.: Situa-se na zona urbana do município de Jundiaí.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267B63-28BC-4EDB-D109-39C9B031A67E}"/>
              </a:ext>
            </a:extLst>
          </p:cNvPr>
          <p:cNvSpPr txBox="1"/>
          <p:nvPr/>
        </p:nvSpPr>
        <p:spPr>
          <a:xfrm>
            <a:off x="4804136" y="3095331"/>
            <a:ext cx="403483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Ex</a:t>
            </a:r>
            <a:r>
              <a:rPr lang="pt-BR" dirty="0"/>
              <a:t>.:Estrutura provisória engenharia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3CA222B-4B31-65BC-4CC0-220FB9232F24}"/>
              </a:ext>
            </a:extLst>
          </p:cNvPr>
          <p:cNvSpPr txBox="1"/>
          <p:nvPr/>
        </p:nvSpPr>
        <p:spPr>
          <a:xfrm>
            <a:off x="4846446" y="3865568"/>
            <a:ext cx="3217067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Ex.:100 colaboradores período de 12 meses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3D40C9E-4280-092D-BDA6-5500D88DC5C4}"/>
              </a:ext>
            </a:extLst>
          </p:cNvPr>
          <p:cNvSpPr txBox="1"/>
          <p:nvPr/>
        </p:nvSpPr>
        <p:spPr>
          <a:xfrm>
            <a:off x="4846447" y="4939453"/>
            <a:ext cx="421244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Ex</a:t>
            </a:r>
            <a:r>
              <a:rPr lang="pt-BR" dirty="0"/>
              <a:t>.:Estrutura permanente engenharia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2748F96-B220-8F57-9CFF-BB12B95F2B07}"/>
              </a:ext>
            </a:extLst>
          </p:cNvPr>
          <p:cNvSpPr txBox="1"/>
          <p:nvPr/>
        </p:nvSpPr>
        <p:spPr>
          <a:xfrm>
            <a:off x="4846447" y="5647148"/>
            <a:ext cx="321706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Ex.:50 colaboradores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51CB8A5C-DDFB-7AA5-BC13-58120FFC12DE}"/>
              </a:ext>
            </a:extLst>
          </p:cNvPr>
          <p:cNvSpPr txBox="1">
            <a:spLocks/>
          </p:cNvSpPr>
          <p:nvPr/>
        </p:nvSpPr>
        <p:spPr>
          <a:xfrm>
            <a:off x="131651" y="1249896"/>
            <a:ext cx="273081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ADA:</a:t>
            </a:r>
          </a:p>
          <a:p>
            <a:r>
              <a:rPr lang="pt-BR" dirty="0"/>
              <a:t>Área diretamente afetada</a:t>
            </a:r>
          </a:p>
        </p:txBody>
      </p:sp>
    </p:spTree>
    <p:extLst>
      <p:ext uri="{BB962C8B-B14F-4D97-AF65-F5344CB8AC3E}">
        <p14:creationId xmlns:p14="http://schemas.microsoft.com/office/powerpoint/2010/main" val="1627428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3831A5F-6A9E-5281-9A3F-3AF52AA867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5" t="51662" r="67522" b="12474"/>
          <a:stretch/>
        </p:blipFill>
        <p:spPr>
          <a:xfrm>
            <a:off x="2730819" y="1507366"/>
            <a:ext cx="9336353" cy="455049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054D587-AA64-8945-7255-78FC40CFDEB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54D4221-0109-9D11-5B2C-0F1F96E95A7F}"/>
              </a:ext>
            </a:extLst>
          </p:cNvPr>
          <p:cNvSpPr txBox="1">
            <a:spLocks/>
          </p:cNvSpPr>
          <p:nvPr/>
        </p:nvSpPr>
        <p:spPr>
          <a:xfrm>
            <a:off x="0" y="816638"/>
            <a:ext cx="273081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ADA:</a:t>
            </a:r>
          </a:p>
          <a:p>
            <a:r>
              <a:rPr lang="pt-BR" dirty="0"/>
              <a:t>Área diretamente afetada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D88D963-BED6-9726-384D-6F27B1E460FC}"/>
              </a:ext>
            </a:extLst>
          </p:cNvPr>
          <p:cNvSpPr/>
          <p:nvPr/>
        </p:nvSpPr>
        <p:spPr>
          <a:xfrm>
            <a:off x="9032680" y="1654639"/>
            <a:ext cx="1138346" cy="4827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B790F9E-00D8-6F9F-7E82-561DEA52824A}"/>
              </a:ext>
            </a:extLst>
          </p:cNvPr>
          <p:cNvSpPr txBox="1"/>
          <p:nvPr/>
        </p:nvSpPr>
        <p:spPr>
          <a:xfrm>
            <a:off x="8663844" y="217427"/>
            <a:ext cx="263496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Lista de bens tombados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6EB1E49-5AEE-AACE-D0F6-1CAC975385C7}"/>
              </a:ext>
            </a:extLst>
          </p:cNvPr>
          <p:cNvSpPr txBox="1"/>
          <p:nvPr/>
        </p:nvSpPr>
        <p:spPr>
          <a:xfrm>
            <a:off x="8663844" y="673099"/>
            <a:ext cx="263496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Patrimônio imaterial</a:t>
            </a:r>
          </a:p>
        </p:txBody>
      </p:sp>
      <p:sp>
        <p:nvSpPr>
          <p:cNvPr id="11" name="Chave Esquerda 10">
            <a:extLst>
              <a:ext uri="{FF2B5EF4-FFF2-40B4-BE49-F238E27FC236}">
                <a16:creationId xmlns:a16="http://schemas.microsoft.com/office/drawing/2014/main" id="{DF14041F-979F-E05B-F7F9-E67590DA502A}"/>
              </a:ext>
            </a:extLst>
          </p:cNvPr>
          <p:cNvSpPr/>
          <p:nvPr/>
        </p:nvSpPr>
        <p:spPr>
          <a:xfrm rot="5400000">
            <a:off x="9443021" y="843627"/>
            <a:ext cx="317663" cy="100981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59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16E8790-17D7-115E-A9D5-45882BB3D88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44ECE3F-FEBA-6051-E49B-68AE5D42D3F1}"/>
              </a:ext>
            </a:extLst>
          </p:cNvPr>
          <p:cNvSpPr txBox="1">
            <a:spLocks/>
          </p:cNvSpPr>
          <p:nvPr/>
        </p:nvSpPr>
        <p:spPr>
          <a:xfrm>
            <a:off x="0" y="816638"/>
            <a:ext cx="273081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AID:</a:t>
            </a:r>
          </a:p>
          <a:p>
            <a:r>
              <a:rPr lang="pt-BR" dirty="0"/>
              <a:t>Área Influência</a:t>
            </a:r>
          </a:p>
          <a:p>
            <a:r>
              <a:rPr lang="pt-BR" dirty="0"/>
              <a:t>Direta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BAEFF2E-EEE6-6373-48B7-6950076EDB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" t="20434" r="67587" b="38136"/>
          <a:stretch/>
        </p:blipFill>
        <p:spPr>
          <a:xfrm>
            <a:off x="2313829" y="398006"/>
            <a:ext cx="9523596" cy="535078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168A69B-A83E-3FA6-7D02-AFF649AC310F}"/>
              </a:ext>
            </a:extLst>
          </p:cNvPr>
          <p:cNvSpPr txBox="1"/>
          <p:nvPr/>
        </p:nvSpPr>
        <p:spPr>
          <a:xfrm>
            <a:off x="4362145" y="720635"/>
            <a:ext cx="7167447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Faixa 100m entorno do empreendimento</a:t>
            </a:r>
          </a:p>
          <a:p>
            <a:r>
              <a:rPr lang="pt-BR" dirty="0"/>
              <a:t>Ex.: Face Norte confronta com área predominantemente residencial. Face Sul confronta com uma área de vegetação. Faces Leste e Oeste confrontam com área predominantemente industrial.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95B26D-6BCD-BDA2-9799-7CA32388EA60}"/>
              </a:ext>
            </a:extLst>
          </p:cNvPr>
          <p:cNvSpPr/>
          <p:nvPr/>
        </p:nvSpPr>
        <p:spPr>
          <a:xfrm>
            <a:off x="8809914" y="2146772"/>
            <a:ext cx="1138346" cy="4827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C1B33FA-DBC7-165B-8ACE-186B804ED2E8}"/>
              </a:ext>
            </a:extLst>
          </p:cNvPr>
          <p:cNvSpPr txBox="1"/>
          <p:nvPr/>
        </p:nvSpPr>
        <p:spPr>
          <a:xfrm>
            <a:off x="9202465" y="3456498"/>
            <a:ext cx="263496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Lista de bens tombados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2831CF-DC96-25A2-66F0-7351F28D9899}"/>
              </a:ext>
            </a:extLst>
          </p:cNvPr>
          <p:cNvSpPr txBox="1"/>
          <p:nvPr/>
        </p:nvSpPr>
        <p:spPr>
          <a:xfrm>
            <a:off x="9202465" y="3072829"/>
            <a:ext cx="263496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Patrimônio imaterial</a:t>
            </a:r>
          </a:p>
        </p:txBody>
      </p:sp>
      <p:sp>
        <p:nvSpPr>
          <p:cNvPr id="14" name="Chave Esquerda 13">
            <a:extLst>
              <a:ext uri="{FF2B5EF4-FFF2-40B4-BE49-F238E27FC236}">
                <a16:creationId xmlns:a16="http://schemas.microsoft.com/office/drawing/2014/main" id="{B8B72C5D-DC7C-7627-137A-FFD027661ABD}"/>
              </a:ext>
            </a:extLst>
          </p:cNvPr>
          <p:cNvSpPr/>
          <p:nvPr/>
        </p:nvSpPr>
        <p:spPr>
          <a:xfrm rot="16200000">
            <a:off x="9214432" y="2363837"/>
            <a:ext cx="317663" cy="100981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25524F7-1F2D-EC16-B824-FC0BD49FBEE4}"/>
              </a:ext>
            </a:extLst>
          </p:cNvPr>
          <p:cNvSpPr txBox="1"/>
          <p:nvPr/>
        </p:nvSpPr>
        <p:spPr>
          <a:xfrm>
            <a:off x="4552276" y="5157888"/>
            <a:ext cx="371708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Se positivo, mostrar a distância</a:t>
            </a:r>
          </a:p>
        </p:txBody>
      </p:sp>
    </p:spTree>
    <p:extLst>
      <p:ext uri="{BB962C8B-B14F-4D97-AF65-F5344CB8AC3E}">
        <p14:creationId xmlns:p14="http://schemas.microsoft.com/office/powerpoint/2010/main" val="879995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83564B8-F6F9-67EF-F681-593455374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0" t="20864" r="67522" b="15775"/>
          <a:stretch/>
        </p:blipFill>
        <p:spPr>
          <a:xfrm>
            <a:off x="3281313" y="166028"/>
            <a:ext cx="7594826" cy="652594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7910387-B14F-5D48-6E52-B2638126287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07D500C-1F80-55FB-BF10-0EF32F2091FA}"/>
              </a:ext>
            </a:extLst>
          </p:cNvPr>
          <p:cNvSpPr txBox="1">
            <a:spLocks/>
          </p:cNvSpPr>
          <p:nvPr/>
        </p:nvSpPr>
        <p:spPr>
          <a:xfrm>
            <a:off x="0" y="816638"/>
            <a:ext cx="273081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AII:</a:t>
            </a:r>
          </a:p>
          <a:p>
            <a:r>
              <a:rPr lang="pt-BR" dirty="0"/>
              <a:t>Área Influência</a:t>
            </a:r>
          </a:p>
          <a:p>
            <a:r>
              <a:rPr lang="pt-BR" dirty="0"/>
              <a:t>Indireta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632F451-61E5-D1A6-B829-9E3B546F1742}"/>
              </a:ext>
            </a:extLst>
          </p:cNvPr>
          <p:cNvSpPr txBox="1"/>
          <p:nvPr/>
        </p:nvSpPr>
        <p:spPr>
          <a:xfrm>
            <a:off x="5220186" y="729012"/>
            <a:ext cx="371708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Ex</a:t>
            </a:r>
            <a:r>
              <a:rPr lang="pt-BR" dirty="0"/>
              <a:t>.:Jundiaí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93962A57-B1E2-1334-4E9C-DA6175944D0F}"/>
              </a:ext>
            </a:extLst>
          </p:cNvPr>
          <p:cNvSpPr/>
          <p:nvPr/>
        </p:nvSpPr>
        <p:spPr>
          <a:xfrm>
            <a:off x="8245246" y="1749942"/>
            <a:ext cx="1138346" cy="4827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B093618-79C1-5216-BA12-21CE3DB08733}"/>
              </a:ext>
            </a:extLst>
          </p:cNvPr>
          <p:cNvSpPr txBox="1"/>
          <p:nvPr/>
        </p:nvSpPr>
        <p:spPr>
          <a:xfrm>
            <a:off x="10072820" y="2005659"/>
            <a:ext cx="171480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Lista de bens tombados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D493FC7-4A5B-F0C7-A64A-9C9A4EBB365E}"/>
              </a:ext>
            </a:extLst>
          </p:cNvPr>
          <p:cNvSpPr txBox="1"/>
          <p:nvPr/>
        </p:nvSpPr>
        <p:spPr>
          <a:xfrm>
            <a:off x="10072820" y="1289683"/>
            <a:ext cx="139076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Patrimônio imaterial</a:t>
            </a:r>
          </a:p>
        </p:txBody>
      </p:sp>
      <p:sp>
        <p:nvSpPr>
          <p:cNvPr id="23" name="Chave Esquerda 22">
            <a:extLst>
              <a:ext uri="{FF2B5EF4-FFF2-40B4-BE49-F238E27FC236}">
                <a16:creationId xmlns:a16="http://schemas.microsoft.com/office/drawing/2014/main" id="{0365854A-E326-49DA-D643-541FD1BA1567}"/>
              </a:ext>
            </a:extLst>
          </p:cNvPr>
          <p:cNvSpPr/>
          <p:nvPr/>
        </p:nvSpPr>
        <p:spPr>
          <a:xfrm rot="10800000">
            <a:off x="9383592" y="1537776"/>
            <a:ext cx="317663" cy="100981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A1830AA-2D15-7949-8AA1-6FBD32412AA3}"/>
              </a:ext>
            </a:extLst>
          </p:cNvPr>
          <p:cNvSpPr txBox="1"/>
          <p:nvPr/>
        </p:nvSpPr>
        <p:spPr>
          <a:xfrm>
            <a:off x="5005500" y="2260241"/>
            <a:ext cx="371708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Se positivo, detalhar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3895CF0-A7FD-C59B-688E-9EB877B3D0E6}"/>
              </a:ext>
            </a:extLst>
          </p:cNvPr>
          <p:cNvSpPr txBox="1"/>
          <p:nvPr/>
        </p:nvSpPr>
        <p:spPr>
          <a:xfrm>
            <a:off x="5005500" y="3105833"/>
            <a:ext cx="5498173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Ex</a:t>
            </a:r>
            <a:r>
              <a:rPr lang="pt-BR" dirty="0"/>
              <a:t>.:Condomínio multifamiliar com 3 torres, 100 vagas de estacionamento, 1 portaria, piscina, 1 playground.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4DDAD82-9FA0-AC05-4A72-59E97938697D}"/>
              </a:ext>
            </a:extLst>
          </p:cNvPr>
          <p:cNvSpPr txBox="1"/>
          <p:nvPr/>
        </p:nvSpPr>
        <p:spPr>
          <a:xfrm>
            <a:off x="3504029" y="4606271"/>
            <a:ext cx="1330364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Canteiro de obras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E530511-EABD-B79D-64AF-9B0E1825A38F}"/>
              </a:ext>
            </a:extLst>
          </p:cNvPr>
          <p:cNvSpPr txBox="1"/>
          <p:nvPr/>
        </p:nvSpPr>
        <p:spPr>
          <a:xfrm>
            <a:off x="4900808" y="4717589"/>
            <a:ext cx="108652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100m²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B344369-BE82-116E-826D-C920C132A0C3}"/>
              </a:ext>
            </a:extLst>
          </p:cNvPr>
          <p:cNvSpPr txBox="1"/>
          <p:nvPr/>
        </p:nvSpPr>
        <p:spPr>
          <a:xfrm>
            <a:off x="8480220" y="4717589"/>
            <a:ext cx="133036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provisória</a:t>
            </a:r>
          </a:p>
        </p:txBody>
      </p:sp>
    </p:spTree>
    <p:extLst>
      <p:ext uri="{BB962C8B-B14F-4D97-AF65-F5344CB8AC3E}">
        <p14:creationId xmlns:p14="http://schemas.microsoft.com/office/powerpoint/2010/main" val="3879731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635D1A1-39BA-C1E9-66D7-93519C92C3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26" t="31633" r="33739" b="4744"/>
          <a:stretch/>
        </p:blipFill>
        <p:spPr>
          <a:xfrm>
            <a:off x="2211863" y="71561"/>
            <a:ext cx="8614796" cy="671487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C1CA06E-FBEA-79D4-6BE4-4CA2D406A8E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3578BF0-DC47-7C37-0A4C-DD0479AAFBC6}"/>
              </a:ext>
            </a:extLst>
          </p:cNvPr>
          <p:cNvSpPr/>
          <p:nvPr/>
        </p:nvSpPr>
        <p:spPr>
          <a:xfrm>
            <a:off x="7863583" y="255097"/>
            <a:ext cx="2298183" cy="20189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438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3015DF3-6EE1-B8C9-70D1-8DFF8A2EF0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5" t="28937" r="67522" b="12319"/>
          <a:stretch/>
        </p:blipFill>
        <p:spPr>
          <a:xfrm>
            <a:off x="2441050" y="0"/>
            <a:ext cx="8451109" cy="674668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D242431-95F3-567D-BCBC-037296A5E47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A221EFA-8A14-E9CD-2EF2-AB2174A783FD}"/>
              </a:ext>
            </a:extLst>
          </p:cNvPr>
          <p:cNvSpPr txBox="1"/>
          <p:nvPr/>
        </p:nvSpPr>
        <p:spPr>
          <a:xfrm>
            <a:off x="78772" y="1544483"/>
            <a:ext cx="2283507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Processos em outros órgãos</a:t>
            </a:r>
          </a:p>
        </p:txBody>
      </p:sp>
    </p:spTree>
    <p:extLst>
      <p:ext uri="{BB962C8B-B14F-4D97-AF65-F5344CB8AC3E}">
        <p14:creationId xmlns:p14="http://schemas.microsoft.com/office/powerpoint/2010/main" val="3346473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9E1CBBC-9905-2680-1DB5-F1A99FDCD9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" t="44863" r="67652" b="10309"/>
          <a:stretch/>
        </p:blipFill>
        <p:spPr>
          <a:xfrm>
            <a:off x="2425148" y="683812"/>
            <a:ext cx="8720382" cy="535755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E8F0FC8-DCE2-939F-00FD-3268DAFB673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F6444A8-1C96-98DE-A3CC-52C23E546840}"/>
              </a:ext>
            </a:extLst>
          </p:cNvPr>
          <p:cNvSpPr txBox="1"/>
          <p:nvPr/>
        </p:nvSpPr>
        <p:spPr>
          <a:xfrm>
            <a:off x="5134132" y="926072"/>
            <a:ext cx="3157978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Nome responsável técnico</a:t>
            </a:r>
          </a:p>
          <a:p>
            <a:r>
              <a:rPr lang="pt-BR" dirty="0"/>
              <a:t>ART</a:t>
            </a:r>
          </a:p>
          <a:p>
            <a:r>
              <a:rPr lang="pt-BR" dirty="0"/>
              <a:t>Conselho  de classe</a:t>
            </a:r>
          </a:p>
        </p:txBody>
      </p:sp>
    </p:spTree>
    <p:extLst>
      <p:ext uri="{BB962C8B-B14F-4D97-AF65-F5344CB8AC3E}">
        <p14:creationId xmlns:p14="http://schemas.microsoft.com/office/powerpoint/2010/main" val="2001745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4172920-7FEA-4C25-6FA8-BA4BC88CF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" t="24145" r="67652" b="59623"/>
          <a:stretch/>
        </p:blipFill>
        <p:spPr>
          <a:xfrm>
            <a:off x="532737" y="908656"/>
            <a:ext cx="10843129" cy="240703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D7955FF-EB6E-673C-F89C-4B6C99D581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FCA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3156A620-94C2-7BB4-A360-0418DC0876F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49425" y="3542308"/>
            <a:ext cx="6080745" cy="1632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dirty="0"/>
              <a:t>Arquivos de georreferenciamento:</a:t>
            </a:r>
          </a:p>
          <a:p>
            <a:pPr algn="just"/>
            <a:r>
              <a:rPr lang="pt-BR" sz="2400" dirty="0"/>
              <a:t>ADA</a:t>
            </a:r>
          </a:p>
          <a:p>
            <a:pPr algn="just"/>
            <a:r>
              <a:rPr lang="pt-BR" sz="2400" dirty="0"/>
              <a:t>AID</a:t>
            </a:r>
          </a:p>
          <a:p>
            <a:pPr algn="just"/>
            <a:r>
              <a:rPr lang="pt-BR" sz="2400" dirty="0"/>
              <a:t>AII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9934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CBD59-EED9-6ECE-BFAA-AB711D71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ARQUIVOS GEORREFERENCIADOS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A97335-B513-E528-BEBF-4F4B20E63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Google Earth – tipo </a:t>
            </a:r>
            <a:r>
              <a:rPr lang="pt-BR" sz="2400" dirty="0" err="1"/>
              <a:t>Kml</a:t>
            </a:r>
            <a:endParaRPr lang="pt-BR" sz="2400" dirty="0"/>
          </a:p>
          <a:p>
            <a:endParaRPr lang="pt-BR" sz="2400" dirty="0"/>
          </a:p>
          <a:p>
            <a:r>
              <a:rPr lang="pt-BR" sz="2400" dirty="0" err="1"/>
              <a:t>Qgis</a:t>
            </a:r>
            <a:r>
              <a:rPr lang="pt-BR" sz="2400" dirty="0"/>
              <a:t> – tipo </a:t>
            </a:r>
            <a:r>
              <a:rPr lang="pt-BR" sz="2400" dirty="0" err="1"/>
              <a:t>Shapefile</a:t>
            </a:r>
            <a:endParaRPr lang="pt-BR" sz="24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BFDE647-0A97-AB1B-AC9A-1576BC6EC176}"/>
              </a:ext>
            </a:extLst>
          </p:cNvPr>
          <p:cNvSpPr/>
          <p:nvPr/>
        </p:nvSpPr>
        <p:spPr>
          <a:xfrm>
            <a:off x="499821" y="3013195"/>
            <a:ext cx="4412974" cy="636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A1521CB-6CF6-3F1F-E24F-67B6C249FC76}"/>
              </a:ext>
            </a:extLst>
          </p:cNvPr>
          <p:cNvSpPr txBox="1"/>
          <p:nvPr/>
        </p:nvSpPr>
        <p:spPr>
          <a:xfrm>
            <a:off x="6178248" y="2918255"/>
            <a:ext cx="3157978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Sobreposição camadas de interesse: ex. terras indígenas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5724C5-A35D-BE23-3C97-F0B36A3EB9F0}"/>
              </a:ext>
            </a:extLst>
          </p:cNvPr>
          <p:cNvSpPr txBox="1"/>
          <p:nvPr/>
        </p:nvSpPr>
        <p:spPr>
          <a:xfrm>
            <a:off x="1261101" y="5647316"/>
            <a:ext cx="315797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Compatível com AutoCAD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1468446-064D-C550-D777-B9E3827E39C0}"/>
              </a:ext>
            </a:extLst>
          </p:cNvPr>
          <p:cNvSpPr txBox="1"/>
          <p:nvPr/>
        </p:nvSpPr>
        <p:spPr>
          <a:xfrm>
            <a:off x="6480689" y="4754988"/>
            <a:ext cx="4398423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Camadas disponíveis no </a:t>
            </a:r>
            <a:r>
              <a:rPr lang="pt-BR" dirty="0" err="1"/>
              <a:t>DataGEO</a:t>
            </a:r>
            <a:endParaRPr lang="pt-BR" dirty="0"/>
          </a:p>
          <a:p>
            <a:r>
              <a:rPr lang="pt-BR" dirty="0"/>
              <a:t>https://datageo.ambiente.sp.gov.br/</a:t>
            </a:r>
          </a:p>
        </p:txBody>
      </p:sp>
      <p:sp>
        <p:nvSpPr>
          <p:cNvPr id="8" name="Seta: Entalhada para a Direita 7">
            <a:extLst>
              <a:ext uri="{FF2B5EF4-FFF2-40B4-BE49-F238E27FC236}">
                <a16:creationId xmlns:a16="http://schemas.microsoft.com/office/drawing/2014/main" id="{261CF3A8-BD17-8102-674A-2514A3C5BD31}"/>
              </a:ext>
            </a:extLst>
          </p:cNvPr>
          <p:cNvSpPr/>
          <p:nvPr/>
        </p:nvSpPr>
        <p:spPr>
          <a:xfrm rot="5400000">
            <a:off x="577366" y="4628179"/>
            <a:ext cx="1781017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Entalhada para a Direita 8">
            <a:extLst>
              <a:ext uri="{FF2B5EF4-FFF2-40B4-BE49-F238E27FC236}">
                <a16:creationId xmlns:a16="http://schemas.microsoft.com/office/drawing/2014/main" id="{DDDBEFFD-07F0-D3A1-0757-0D15C3764CF6}"/>
              </a:ext>
            </a:extLst>
          </p:cNvPr>
          <p:cNvSpPr/>
          <p:nvPr/>
        </p:nvSpPr>
        <p:spPr>
          <a:xfrm>
            <a:off x="5100716" y="3221171"/>
            <a:ext cx="889611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Entalhada para a Direita 9">
            <a:extLst>
              <a:ext uri="{FF2B5EF4-FFF2-40B4-BE49-F238E27FC236}">
                <a16:creationId xmlns:a16="http://schemas.microsoft.com/office/drawing/2014/main" id="{6E52D40A-5F74-1C9B-FD12-9DCBFB921FA5}"/>
              </a:ext>
            </a:extLst>
          </p:cNvPr>
          <p:cNvSpPr/>
          <p:nvPr/>
        </p:nvSpPr>
        <p:spPr>
          <a:xfrm rot="5400000">
            <a:off x="7466613" y="4228682"/>
            <a:ext cx="842905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2385BDC-6D02-284B-16FC-498F4FF4588C}"/>
              </a:ext>
            </a:extLst>
          </p:cNvPr>
          <p:cNvSpPr txBox="1"/>
          <p:nvPr/>
        </p:nvSpPr>
        <p:spPr>
          <a:xfrm>
            <a:off x="2258415" y="4562373"/>
            <a:ext cx="3534448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Pode ser baixado gratuitamente</a:t>
            </a:r>
          </a:p>
          <a:p>
            <a:r>
              <a:rPr lang="pt-BR" dirty="0"/>
              <a:t>https://qgis.org/pt_BR/site/</a:t>
            </a:r>
          </a:p>
        </p:txBody>
      </p:sp>
      <p:sp>
        <p:nvSpPr>
          <p:cNvPr id="12" name="Seta: Entalhada para a Direita 11">
            <a:extLst>
              <a:ext uri="{FF2B5EF4-FFF2-40B4-BE49-F238E27FC236}">
                <a16:creationId xmlns:a16="http://schemas.microsoft.com/office/drawing/2014/main" id="{94E6C9D3-410C-453F-7A73-8E69F197EBCB}"/>
              </a:ext>
            </a:extLst>
          </p:cNvPr>
          <p:cNvSpPr/>
          <p:nvPr/>
        </p:nvSpPr>
        <p:spPr>
          <a:xfrm rot="5400000">
            <a:off x="2642864" y="4044896"/>
            <a:ext cx="923330" cy="207829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Entalhada para a Direita 12">
            <a:extLst>
              <a:ext uri="{FF2B5EF4-FFF2-40B4-BE49-F238E27FC236}">
                <a16:creationId xmlns:a16="http://schemas.microsoft.com/office/drawing/2014/main" id="{611B40C7-CE11-A205-44F8-3B507D53D881}"/>
              </a:ext>
            </a:extLst>
          </p:cNvPr>
          <p:cNvSpPr/>
          <p:nvPr/>
        </p:nvSpPr>
        <p:spPr>
          <a:xfrm rot="5400000">
            <a:off x="-569168" y="4899185"/>
            <a:ext cx="2490601" cy="207829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14B9EEA-DD3D-870D-0A89-BE716DEE6660}"/>
              </a:ext>
            </a:extLst>
          </p:cNvPr>
          <p:cNvSpPr txBox="1"/>
          <p:nvPr/>
        </p:nvSpPr>
        <p:spPr>
          <a:xfrm>
            <a:off x="679755" y="6248400"/>
            <a:ext cx="432066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Ponto negativo: não tem </a:t>
            </a:r>
            <a:r>
              <a:rPr lang="pt-BR" dirty="0" err="1"/>
              <a:t>lay</a:t>
            </a:r>
            <a:r>
              <a:rPr lang="pt-BR" dirty="0"/>
              <a:t> out simples</a:t>
            </a:r>
          </a:p>
        </p:txBody>
      </p:sp>
    </p:spTree>
    <p:extLst>
      <p:ext uri="{BB962C8B-B14F-4D97-AF65-F5344CB8AC3E}">
        <p14:creationId xmlns:p14="http://schemas.microsoft.com/office/powerpoint/2010/main" val="576129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4D459A-569F-289E-B1F3-01BA0658C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" y="0"/>
            <a:ext cx="8596668" cy="1320800"/>
          </a:xfrm>
        </p:spPr>
        <p:txBody>
          <a:bodyPr/>
          <a:lstStyle/>
          <a:p>
            <a:r>
              <a:rPr lang="pt-BR" dirty="0"/>
              <a:t>DATAGEO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7F5B49-FA19-CD77-3001-AC0C7E8926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48" t="10850" r="23934" b="1188"/>
          <a:stretch/>
        </p:blipFill>
        <p:spPr>
          <a:xfrm>
            <a:off x="1995775" y="0"/>
            <a:ext cx="9742817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4EF3383-F9E2-7906-C360-76F4739A1482}"/>
              </a:ext>
            </a:extLst>
          </p:cNvPr>
          <p:cNvSpPr/>
          <p:nvPr/>
        </p:nvSpPr>
        <p:spPr>
          <a:xfrm>
            <a:off x="6975819" y="3481389"/>
            <a:ext cx="4664891" cy="32692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500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D24336-2F0D-B935-FE1D-693215D7F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3EB6AF-B1DE-8902-7F72-DEC627893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41"/>
          <a:stretch/>
        </p:blipFill>
        <p:spPr>
          <a:xfrm>
            <a:off x="0" y="1311964"/>
            <a:ext cx="12192000" cy="468878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FA474B-AE49-5B8D-8EC9-CA7DA29D9AFF}"/>
              </a:ext>
            </a:extLst>
          </p:cNvPr>
          <p:cNvSpPr txBox="1">
            <a:spLocks/>
          </p:cNvSpPr>
          <p:nvPr/>
        </p:nvSpPr>
        <p:spPr>
          <a:xfrm>
            <a:off x="8233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/>
              <a:t>DATAGEO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0723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A7554F-A022-0ECE-7E78-B5141EE9B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6DF2AF2-E05A-88B4-F9E6-FD5F649BB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40" r="13391" b="3662"/>
          <a:stretch/>
        </p:blipFill>
        <p:spPr>
          <a:xfrm>
            <a:off x="-7641" y="1253877"/>
            <a:ext cx="12207281" cy="520280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8D08053-D1BA-4DC2-4C95-7BF67D37F3DA}"/>
              </a:ext>
            </a:extLst>
          </p:cNvPr>
          <p:cNvSpPr txBox="1"/>
          <p:nvPr/>
        </p:nvSpPr>
        <p:spPr>
          <a:xfrm>
            <a:off x="362473" y="4296537"/>
            <a:ext cx="255552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Abrir camadas no </a:t>
            </a:r>
            <a:r>
              <a:rPr lang="pt-BR" dirty="0" err="1"/>
              <a:t>Qgis</a:t>
            </a:r>
            <a:endParaRPr lang="pt-BR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9CDEF31B-283F-F79D-F814-D1E7D479B6CA}"/>
              </a:ext>
            </a:extLst>
          </p:cNvPr>
          <p:cNvSpPr txBox="1">
            <a:spLocks/>
          </p:cNvSpPr>
          <p:nvPr/>
        </p:nvSpPr>
        <p:spPr>
          <a:xfrm>
            <a:off x="8233" y="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/>
              <a:t>DATAGEO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7772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94695-AA17-5A2D-B969-DA2A9E92E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95A9376-4031-ED4C-D177-8F0BDB9118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239"/>
          <a:stretch/>
        </p:blipFill>
        <p:spPr>
          <a:xfrm>
            <a:off x="1590262" y="1714500"/>
            <a:ext cx="8261405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DA3E232-C661-E247-A47F-B45B8C5031B3}"/>
              </a:ext>
            </a:extLst>
          </p:cNvPr>
          <p:cNvSpPr txBox="1"/>
          <p:nvPr/>
        </p:nvSpPr>
        <p:spPr>
          <a:xfrm>
            <a:off x="265714" y="1345168"/>
            <a:ext cx="315797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1° passo: Arquivo </a:t>
            </a:r>
            <a:r>
              <a:rPr lang="pt-BR" dirty="0" err="1"/>
              <a:t>dxf</a:t>
            </a:r>
            <a:r>
              <a:rPr lang="pt-BR" dirty="0"/>
              <a:t> 2000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0488C5-BC94-4C3F-B2AB-4C8F19925694}"/>
              </a:ext>
            </a:extLst>
          </p:cNvPr>
          <p:cNvSpPr txBox="1"/>
          <p:nvPr/>
        </p:nvSpPr>
        <p:spPr>
          <a:xfrm>
            <a:off x="1658518" y="2819400"/>
            <a:ext cx="3549586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Pontos importantes: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Norte do desenho corretamente posicionado;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Planta na coordenada;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Sem poluição.</a:t>
            </a:r>
          </a:p>
        </p:txBody>
      </p:sp>
    </p:spTree>
    <p:extLst>
      <p:ext uri="{BB962C8B-B14F-4D97-AF65-F5344CB8AC3E}">
        <p14:creationId xmlns:p14="http://schemas.microsoft.com/office/powerpoint/2010/main" val="4099219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B8EA5E-26F5-E85B-9AC0-BDA5F20D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9514"/>
            <a:ext cx="8596312" cy="1320800"/>
          </a:xfrm>
        </p:spPr>
        <p:txBody>
          <a:bodyPr/>
          <a:lstStyle/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- 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21A422-25B8-9215-CE4C-24EB0F96F4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92"/>
          <a:stretch/>
        </p:blipFill>
        <p:spPr>
          <a:xfrm>
            <a:off x="1500937" y="532737"/>
            <a:ext cx="10571387" cy="632526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B20CC3B-DB30-1E82-1EA3-C75823B68DCB}"/>
              </a:ext>
            </a:extLst>
          </p:cNvPr>
          <p:cNvSpPr txBox="1"/>
          <p:nvPr/>
        </p:nvSpPr>
        <p:spPr>
          <a:xfrm>
            <a:off x="5540353" y="0"/>
            <a:ext cx="3201054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2° passo: Adicionar arquivo </a:t>
            </a:r>
            <a:r>
              <a:rPr lang="pt-BR" dirty="0" err="1"/>
              <a:t>dxf</a:t>
            </a:r>
            <a:r>
              <a:rPr lang="pt-BR" dirty="0"/>
              <a:t> 2000 criado no </a:t>
            </a:r>
            <a:r>
              <a:rPr lang="pt-BR" dirty="0" err="1"/>
              <a:t>Qgis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2F34BD-CA81-A0EC-B823-A077DA677176}"/>
              </a:ext>
            </a:extLst>
          </p:cNvPr>
          <p:cNvSpPr txBox="1"/>
          <p:nvPr/>
        </p:nvSpPr>
        <p:spPr>
          <a:xfrm>
            <a:off x="7640823" y="1853537"/>
            <a:ext cx="320105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Adicionar camada vetorial</a:t>
            </a:r>
          </a:p>
        </p:txBody>
      </p:sp>
    </p:spTree>
    <p:extLst>
      <p:ext uri="{BB962C8B-B14F-4D97-AF65-F5344CB8AC3E}">
        <p14:creationId xmlns:p14="http://schemas.microsoft.com/office/powerpoint/2010/main" val="2421273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1EA255-4709-847C-F83D-237AC426E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D5C699-C1AB-490A-FD10-520970D4C0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239"/>
          <a:stretch/>
        </p:blipFill>
        <p:spPr>
          <a:xfrm>
            <a:off x="620202" y="816638"/>
            <a:ext cx="10992360" cy="604136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A73E8FA-47FE-827C-75C5-6A4D60BCE9AA}"/>
              </a:ext>
            </a:extLst>
          </p:cNvPr>
          <p:cNvSpPr txBox="1">
            <a:spLocks/>
          </p:cNvSpPr>
          <p:nvPr/>
        </p:nvSpPr>
        <p:spPr>
          <a:xfrm>
            <a:off x="0" y="-79514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778B92-39B2-5750-D5DB-3994AF608D1E}"/>
              </a:ext>
            </a:extLst>
          </p:cNvPr>
          <p:cNvSpPr txBox="1"/>
          <p:nvPr/>
        </p:nvSpPr>
        <p:spPr>
          <a:xfrm>
            <a:off x="5484694" y="580886"/>
            <a:ext cx="320105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3° passo: definir DATUM</a:t>
            </a:r>
          </a:p>
        </p:txBody>
      </p:sp>
    </p:spTree>
    <p:extLst>
      <p:ext uri="{BB962C8B-B14F-4D97-AF65-F5344CB8AC3E}">
        <p14:creationId xmlns:p14="http://schemas.microsoft.com/office/powerpoint/2010/main" val="4213065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755EA10-D891-BBBB-D534-E3FE5CC52DA7}"/>
              </a:ext>
            </a:extLst>
          </p:cNvPr>
          <p:cNvSpPr txBox="1">
            <a:spLocks/>
          </p:cNvSpPr>
          <p:nvPr/>
        </p:nvSpPr>
        <p:spPr>
          <a:xfrm>
            <a:off x="0" y="-79514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F8DFDDB-1EAC-05D9-FC0F-5F378E5D02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870"/>
          <a:stretch/>
        </p:blipFill>
        <p:spPr>
          <a:xfrm>
            <a:off x="1" y="575116"/>
            <a:ext cx="10742212" cy="62828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BA44944-3833-7091-8045-09450FF6E6F8}"/>
              </a:ext>
            </a:extLst>
          </p:cNvPr>
          <p:cNvSpPr txBox="1"/>
          <p:nvPr/>
        </p:nvSpPr>
        <p:spPr>
          <a:xfrm>
            <a:off x="4991713" y="205784"/>
            <a:ext cx="410457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4° passo: Testar posição Google Earth</a:t>
            </a:r>
          </a:p>
        </p:txBody>
      </p:sp>
    </p:spTree>
    <p:extLst>
      <p:ext uri="{BB962C8B-B14F-4D97-AF65-F5344CB8AC3E}">
        <p14:creationId xmlns:p14="http://schemas.microsoft.com/office/powerpoint/2010/main" val="3508966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0E45ED6-75C9-FA40-1829-EE75E588CD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319" r="30609" b="2319"/>
          <a:stretch/>
        </p:blipFill>
        <p:spPr>
          <a:xfrm>
            <a:off x="230588" y="410816"/>
            <a:ext cx="10604526" cy="644718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DD9B8A6-47D3-1F2A-C5C0-117F81B4D2A1}"/>
              </a:ext>
            </a:extLst>
          </p:cNvPr>
          <p:cNvSpPr txBox="1">
            <a:spLocks/>
          </p:cNvSpPr>
          <p:nvPr/>
        </p:nvSpPr>
        <p:spPr>
          <a:xfrm>
            <a:off x="0" y="-79514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CAE9E3-4695-3FFB-4C64-9D230156CB17}"/>
              </a:ext>
            </a:extLst>
          </p:cNvPr>
          <p:cNvSpPr txBox="1"/>
          <p:nvPr/>
        </p:nvSpPr>
        <p:spPr>
          <a:xfrm>
            <a:off x="4991713" y="205784"/>
            <a:ext cx="410457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5° passo: Transformar em polígono</a:t>
            </a:r>
          </a:p>
        </p:txBody>
      </p:sp>
    </p:spTree>
    <p:extLst>
      <p:ext uri="{BB962C8B-B14F-4D97-AF65-F5344CB8AC3E}">
        <p14:creationId xmlns:p14="http://schemas.microsoft.com/office/powerpoint/2010/main" val="3325288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EA878CD-5D1D-F4B4-5EA8-3339AEE9F99C}"/>
              </a:ext>
            </a:extLst>
          </p:cNvPr>
          <p:cNvSpPr txBox="1">
            <a:spLocks/>
          </p:cNvSpPr>
          <p:nvPr/>
        </p:nvSpPr>
        <p:spPr>
          <a:xfrm>
            <a:off x="0" y="-79514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ADA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44E7E4B-F5F6-1F49-4656-BC4C3ACA2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92"/>
          <a:stretch/>
        </p:blipFill>
        <p:spPr>
          <a:xfrm>
            <a:off x="375588" y="526801"/>
            <a:ext cx="10581309" cy="6331199"/>
          </a:xfrm>
          <a:prstGeom prst="rect">
            <a:avLst/>
          </a:prstGeom>
        </p:spPr>
      </p:pic>
      <p:sp>
        <p:nvSpPr>
          <p:cNvPr id="9" name="Texto Explicativo: Seta para a Esquerda 8">
            <a:extLst>
              <a:ext uri="{FF2B5EF4-FFF2-40B4-BE49-F238E27FC236}">
                <a16:creationId xmlns:a16="http://schemas.microsoft.com/office/drawing/2014/main" id="{6EF8CAED-06A7-6D1B-1973-F9990CBC4071}"/>
              </a:ext>
            </a:extLst>
          </p:cNvPr>
          <p:cNvSpPr/>
          <p:nvPr/>
        </p:nvSpPr>
        <p:spPr>
          <a:xfrm>
            <a:off x="6777173" y="1927613"/>
            <a:ext cx="2830664" cy="899105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4C323EE-22A4-8E3E-F842-FC1C16E81C6C}"/>
              </a:ext>
            </a:extLst>
          </p:cNvPr>
          <p:cNvSpPr txBox="1"/>
          <p:nvPr/>
        </p:nvSpPr>
        <p:spPr>
          <a:xfrm>
            <a:off x="7860831" y="2023222"/>
            <a:ext cx="171786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Sempre EPSG 4326-WGS84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306C868-3DCE-B8B0-5118-358AD58F8297}"/>
              </a:ext>
            </a:extLst>
          </p:cNvPr>
          <p:cNvSpPr/>
          <p:nvPr/>
        </p:nvSpPr>
        <p:spPr>
          <a:xfrm>
            <a:off x="3306036" y="2205767"/>
            <a:ext cx="3371353" cy="2473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9817E87-B3C6-3C7F-D7C3-28C8479CBCCB}"/>
              </a:ext>
            </a:extLst>
          </p:cNvPr>
          <p:cNvSpPr txBox="1"/>
          <p:nvPr/>
        </p:nvSpPr>
        <p:spPr>
          <a:xfrm>
            <a:off x="4991713" y="205784"/>
            <a:ext cx="410457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6° passo: Salvar como </a:t>
            </a:r>
            <a:r>
              <a:rPr lang="pt-BR" dirty="0" err="1"/>
              <a:t>shapefile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9930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CBBCE1-03EB-88AA-69C7-CFF411630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Arquivos gerados pelo </a:t>
            </a:r>
            <a:r>
              <a:rPr lang="pt-BR" dirty="0" err="1"/>
              <a:t>Qgis</a:t>
            </a:r>
            <a:r>
              <a:rPr lang="pt-BR" dirty="0"/>
              <a:t>: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Colocar na pasta zipada: SHP SHX DBF PRJ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B6DEF4-8E59-1364-8F9F-80F29E66C8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6" t="7603" r="64717" b="71682"/>
          <a:stretch/>
        </p:blipFill>
        <p:spPr>
          <a:xfrm>
            <a:off x="677335" y="2633868"/>
            <a:ext cx="8212728" cy="276506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9EDBBB6-2FCB-35CB-22DD-53F3AFFFBA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ADA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C3930FC0-EC66-7057-E7D0-DC9446072FDE}"/>
              </a:ext>
            </a:extLst>
          </p:cNvPr>
          <p:cNvSpPr/>
          <p:nvPr/>
        </p:nvSpPr>
        <p:spPr>
          <a:xfrm>
            <a:off x="232063" y="4476584"/>
            <a:ext cx="500932" cy="1192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E8B2A063-A609-0DF1-78FD-B92E9EBCD87A}"/>
              </a:ext>
            </a:extLst>
          </p:cNvPr>
          <p:cNvSpPr/>
          <p:nvPr/>
        </p:nvSpPr>
        <p:spPr>
          <a:xfrm>
            <a:off x="232063" y="4214591"/>
            <a:ext cx="500932" cy="1192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E92815F1-5480-079C-6CA3-F3A07D8DF99C}"/>
              </a:ext>
            </a:extLst>
          </p:cNvPr>
          <p:cNvSpPr/>
          <p:nvPr/>
        </p:nvSpPr>
        <p:spPr>
          <a:xfrm>
            <a:off x="241489" y="3436593"/>
            <a:ext cx="500932" cy="1192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75F5A3FF-81A9-98DE-5094-F2BDEBBF416C}"/>
              </a:ext>
            </a:extLst>
          </p:cNvPr>
          <p:cNvSpPr/>
          <p:nvPr/>
        </p:nvSpPr>
        <p:spPr>
          <a:xfrm>
            <a:off x="241489" y="3698586"/>
            <a:ext cx="500932" cy="1192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018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70069C-4AFA-CC64-0EB1-F6A9ED1C3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7964"/>
            <a:ext cx="9309505" cy="3880773"/>
          </a:xfrm>
        </p:spPr>
        <p:txBody>
          <a:bodyPr/>
          <a:lstStyle/>
          <a:p>
            <a:r>
              <a:rPr lang="pt-BR" dirty="0"/>
              <a:t>Ajustar o desenho do AutoCAD de acordo com a AID;</a:t>
            </a:r>
          </a:p>
          <a:p>
            <a:r>
              <a:rPr lang="pt-BR" dirty="0"/>
              <a:t>Repetir todos os passos.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8441FDD-F3D1-E832-774D-2E488E91F6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789" y="617552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AID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1205E5D-6AC8-9B9D-1B5C-62A9A6FBF5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456"/>
          <a:stretch/>
        </p:blipFill>
        <p:spPr>
          <a:xfrm>
            <a:off x="340385" y="1883812"/>
            <a:ext cx="7728013" cy="497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40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C4924B-C08D-3034-FF04-DBC3EA3F3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4337965-AC90-B212-6304-5135C720A3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Criação </a:t>
            </a:r>
            <a:r>
              <a:rPr lang="pt-BR" dirty="0" err="1"/>
              <a:t>Shapefile</a:t>
            </a:r>
            <a:r>
              <a:rPr lang="pt-BR" dirty="0"/>
              <a:t> - AII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4EF3B93-0BE1-BB09-9D6A-C27F58DA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0" y="1469501"/>
            <a:ext cx="12192000" cy="51435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F18A4FE-8B41-0B68-153D-482E0838D122}"/>
              </a:ext>
            </a:extLst>
          </p:cNvPr>
          <p:cNvSpPr txBox="1"/>
          <p:nvPr/>
        </p:nvSpPr>
        <p:spPr>
          <a:xfrm>
            <a:off x="7369153" y="798502"/>
            <a:ext cx="441468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1°Passo:Utilizar Google Earth para buscar o contorno dos municípios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0190B10-059D-BFDE-908E-EA26D93023A8}"/>
              </a:ext>
            </a:extLst>
          </p:cNvPr>
          <p:cNvSpPr txBox="1"/>
          <p:nvPr/>
        </p:nvSpPr>
        <p:spPr>
          <a:xfrm>
            <a:off x="7369153" y="1569888"/>
            <a:ext cx="441468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2°Selecionar na barra lateral somente o município desejado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B25A438-A7CB-DE01-F913-E6646228A1C4}"/>
              </a:ext>
            </a:extLst>
          </p:cNvPr>
          <p:cNvSpPr txBox="1"/>
          <p:nvPr/>
        </p:nvSpPr>
        <p:spPr>
          <a:xfrm>
            <a:off x="7369153" y="2266057"/>
            <a:ext cx="441468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3°Passo:Salvar – Salvar lugar como- para salvar arquivo tipo </a:t>
            </a:r>
            <a:r>
              <a:rPr lang="pt-BR" dirty="0" err="1"/>
              <a:t>Kmz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38D7737-30B2-0A48-819A-7C4C38C83E1A}"/>
              </a:ext>
            </a:extLst>
          </p:cNvPr>
          <p:cNvSpPr txBox="1"/>
          <p:nvPr/>
        </p:nvSpPr>
        <p:spPr>
          <a:xfrm>
            <a:off x="7369153" y="2973509"/>
            <a:ext cx="441468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4°Passo:Inserir arquivo </a:t>
            </a:r>
            <a:r>
              <a:rPr lang="pt-BR" dirty="0" err="1"/>
              <a:t>Kmz</a:t>
            </a:r>
            <a:r>
              <a:rPr lang="pt-BR" dirty="0"/>
              <a:t> no </a:t>
            </a:r>
            <a:r>
              <a:rPr lang="pt-BR" dirty="0" err="1"/>
              <a:t>Qgis</a:t>
            </a:r>
            <a:r>
              <a:rPr lang="pt-BR" dirty="0"/>
              <a:t> – seguir passos já descritos</a:t>
            </a:r>
          </a:p>
        </p:txBody>
      </p:sp>
    </p:spTree>
    <p:extLst>
      <p:ext uri="{BB962C8B-B14F-4D97-AF65-F5344CB8AC3E}">
        <p14:creationId xmlns:p14="http://schemas.microsoft.com/office/powerpoint/2010/main" val="1702351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68C1DE-E24C-F836-E0E0-6BC17D6B4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FCA assinada pelo empreendedor – formato </a:t>
            </a:r>
            <a:r>
              <a:rPr lang="pt-BR" dirty="0" err="1"/>
              <a:t>pdf</a:t>
            </a:r>
            <a:r>
              <a:rPr lang="pt-BR" dirty="0"/>
              <a:t>;</a:t>
            </a:r>
          </a:p>
          <a:p>
            <a:r>
              <a:rPr lang="pt-BR" dirty="0"/>
              <a:t>TCE assinado pelo empreendedor – formato </a:t>
            </a:r>
            <a:r>
              <a:rPr lang="pt-BR" dirty="0" err="1"/>
              <a:t>pdf</a:t>
            </a:r>
            <a:r>
              <a:rPr lang="pt-BR" dirty="0"/>
              <a:t>;</a:t>
            </a:r>
          </a:p>
          <a:p>
            <a:r>
              <a:rPr lang="pt-BR" dirty="0"/>
              <a:t>TCAC assinado pelo arqueólogo responsável – formato </a:t>
            </a:r>
            <a:r>
              <a:rPr lang="pt-BR" dirty="0" err="1"/>
              <a:t>pdf</a:t>
            </a:r>
            <a:r>
              <a:rPr lang="pt-BR" dirty="0"/>
              <a:t> (quando aplicável);</a:t>
            </a:r>
          </a:p>
          <a:p>
            <a:r>
              <a:rPr lang="pt-BR" dirty="0"/>
              <a:t>3 pastas zipadas com os arquivos </a:t>
            </a:r>
            <a:r>
              <a:rPr lang="pt-BR" dirty="0" err="1"/>
              <a:t>shapefile</a:t>
            </a:r>
            <a:r>
              <a:rPr lang="pt-BR" dirty="0"/>
              <a:t>: ADA, AID e AII;</a:t>
            </a:r>
          </a:p>
          <a:p>
            <a:r>
              <a:rPr lang="pt-BR" dirty="0"/>
              <a:t>ART assinada pelo responsável técnico – formato </a:t>
            </a:r>
            <a:r>
              <a:rPr lang="pt-BR" dirty="0" err="1"/>
              <a:t>pdf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Protocolo por e-mail:</a:t>
            </a:r>
          </a:p>
          <a:p>
            <a:r>
              <a:rPr lang="pt-BR" dirty="0"/>
              <a:t>PROTOCOLO.SP@IPHAN.GOV.BR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43ED6D-CCC4-74CC-FB97-C2BC8C85B8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Arquivos finais </a:t>
            </a:r>
          </a:p>
        </p:txBody>
      </p:sp>
    </p:spTree>
    <p:extLst>
      <p:ext uri="{BB962C8B-B14F-4D97-AF65-F5344CB8AC3E}">
        <p14:creationId xmlns:p14="http://schemas.microsoft.com/office/powerpoint/2010/main" val="35360912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D6363B-AEEB-A5AE-A356-DE1069A22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44210F9-9C7E-74A0-AF39-ACF2BE427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7" t="31874" r="58715" b="29169"/>
          <a:stretch/>
        </p:blipFill>
        <p:spPr>
          <a:xfrm>
            <a:off x="253133" y="1270000"/>
            <a:ext cx="9908634" cy="543953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5A15C6E-2B80-CDFB-1EA2-850D474E7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Protocolo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1D46297-BEBB-A48E-FD1B-A4DE6ED736C9}"/>
              </a:ext>
            </a:extLst>
          </p:cNvPr>
          <p:cNvSpPr/>
          <p:nvPr/>
        </p:nvSpPr>
        <p:spPr>
          <a:xfrm>
            <a:off x="2345635" y="2011680"/>
            <a:ext cx="3689405" cy="310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61F7C44-4CE0-8969-8C19-13F3517E8F06}"/>
              </a:ext>
            </a:extLst>
          </p:cNvPr>
          <p:cNvSpPr/>
          <p:nvPr/>
        </p:nvSpPr>
        <p:spPr>
          <a:xfrm>
            <a:off x="4218208" y="2866865"/>
            <a:ext cx="1978484" cy="2306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74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A28B7-A603-73C4-679F-C87FAC08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Pesquisa Protocolo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8299C3E-FD4B-F3EF-7B05-191DABBD3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23" r="18152" b="54985"/>
          <a:stretch/>
        </p:blipFill>
        <p:spPr>
          <a:xfrm>
            <a:off x="47105" y="2160589"/>
            <a:ext cx="12144895" cy="219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66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997B48-F35B-017C-6C1C-20F9F1D03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4000" dirty="0">
                <a:solidFill>
                  <a:srgbClr val="53813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OBRIGADA!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E-mail: bru.mantovani@hotmail.com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250059-FF97-1C5C-4528-18B100512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732" y="4769712"/>
            <a:ext cx="5936834" cy="16708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7293394-CB70-5EB4-967F-D116AA33E2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834" b="38043"/>
          <a:stretch/>
        </p:blipFill>
        <p:spPr>
          <a:xfrm>
            <a:off x="3286269" y="4166483"/>
            <a:ext cx="3942237" cy="60322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776402F-DA5B-75EE-9840-608707FDE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099" y="0"/>
            <a:ext cx="4043901" cy="404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740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842</TotalTime>
  <Words>746</Words>
  <Application>Microsoft Office PowerPoint</Application>
  <PresentationFormat>Widescreen</PresentationFormat>
  <Paragraphs>163</Paragraphs>
  <Slides>46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2" baseType="lpstr">
      <vt:lpstr>Arial</vt:lpstr>
      <vt:lpstr>Calibri</vt:lpstr>
      <vt:lpstr>Trebuchet MS</vt:lpstr>
      <vt:lpstr>Wingdings</vt:lpstr>
      <vt:lpstr>Wingdings 3</vt:lpstr>
      <vt:lpstr>Facetado</vt:lpstr>
      <vt:lpstr>IPHAN</vt:lpstr>
      <vt:lpstr>Introdução</vt:lpstr>
      <vt:lpstr>LISTA DE BENS TOMBADOS</vt:lpstr>
      <vt:lpstr>LISTA DE BENS TOMBADOS</vt:lpstr>
      <vt:lpstr>LISTA DE BENS TOMBADOS</vt:lpstr>
      <vt:lpstr>Apresentação do PowerPoint</vt:lpstr>
      <vt:lpstr>LEGISLAÇÃO</vt:lpstr>
      <vt:lpstr>Apresentação do PowerPoint</vt:lpstr>
      <vt:lpstr>INSTRUÇÃO NORMATIVA Nº 001, DE 25 DE MARÇO DE 2015</vt:lpstr>
      <vt:lpstr>Apresentação do PowerPoint</vt:lpstr>
      <vt:lpstr>Apresentação do PowerPoint</vt:lpstr>
      <vt:lpstr>DOCUMENTAÇÃO</vt:lpstr>
      <vt:lpstr>Apresentação do PowerPoint</vt:lpstr>
      <vt:lpstr>TCE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PATRIMÔNIO IMATERIAL BRASILEIRO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ARQUIVOS GEORREFERENCIADOS</vt:lpstr>
      <vt:lpstr>DATAGEO</vt:lpstr>
      <vt:lpstr>Apresentação do PowerPoint</vt:lpstr>
      <vt:lpstr>Apresentação do PowerPoint</vt:lpstr>
      <vt:lpstr>Criação Shapefile - ADA</vt:lpstr>
      <vt:lpstr>Criação Shapefile- ADA</vt:lpstr>
      <vt:lpstr>Apresentação do PowerPoint</vt:lpstr>
      <vt:lpstr>Apresentação do PowerPoint</vt:lpstr>
      <vt:lpstr>Apresentação do PowerPoint</vt:lpstr>
      <vt:lpstr>Apresentação do PowerPoint</vt:lpstr>
      <vt:lpstr>Criação Shapefile - ADA</vt:lpstr>
      <vt:lpstr>Criação Shapefile - AID</vt:lpstr>
      <vt:lpstr>Criação Shapefile - AII</vt:lpstr>
      <vt:lpstr>Arquivos finais </vt:lpstr>
      <vt:lpstr>Protocolo</vt:lpstr>
      <vt:lpstr>Pesquisa Protocolo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IPHAN</dc:title>
  <dc:creator>Bruna Mantovani</dc:creator>
  <cp:lastModifiedBy>Bruna Mantovani</cp:lastModifiedBy>
  <cp:revision>16</cp:revision>
  <dcterms:created xsi:type="dcterms:W3CDTF">2023-01-28T18:26:50Z</dcterms:created>
  <dcterms:modified xsi:type="dcterms:W3CDTF">2023-02-02T01:20:16Z</dcterms:modified>
</cp:coreProperties>
</file>