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302" r:id="rId4"/>
    <p:sldId id="257" r:id="rId5"/>
    <p:sldId id="260" r:id="rId6"/>
    <p:sldId id="259" r:id="rId7"/>
    <p:sldId id="258" r:id="rId8"/>
    <p:sldId id="261" r:id="rId9"/>
    <p:sldId id="262" r:id="rId10"/>
    <p:sldId id="263" r:id="rId11"/>
    <p:sldId id="290" r:id="rId12"/>
    <p:sldId id="289" r:id="rId13"/>
    <p:sldId id="313" r:id="rId14"/>
    <p:sldId id="320" r:id="rId15"/>
    <p:sldId id="319" r:id="rId16"/>
    <p:sldId id="332" r:id="rId17"/>
    <p:sldId id="333" r:id="rId18"/>
    <p:sldId id="299" r:id="rId19"/>
    <p:sldId id="300" r:id="rId20"/>
    <p:sldId id="301" r:id="rId21"/>
    <p:sldId id="314" r:id="rId22"/>
    <p:sldId id="315" r:id="rId23"/>
    <p:sldId id="316" r:id="rId24"/>
    <p:sldId id="334" r:id="rId25"/>
    <p:sldId id="335" r:id="rId26"/>
    <p:sldId id="317" r:id="rId27"/>
    <p:sldId id="318" r:id="rId28"/>
    <p:sldId id="321" r:id="rId29"/>
    <p:sldId id="294" r:id="rId30"/>
    <p:sldId id="295" r:id="rId31"/>
    <p:sldId id="296" r:id="rId32"/>
    <p:sldId id="329" r:id="rId33"/>
    <p:sldId id="303" r:id="rId34"/>
    <p:sldId id="330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31" r:id="rId43"/>
    <p:sldId id="341" r:id="rId44"/>
    <p:sldId id="336" r:id="rId45"/>
    <p:sldId id="337" r:id="rId46"/>
    <p:sldId id="338" r:id="rId47"/>
    <p:sldId id="339" r:id="rId48"/>
    <p:sldId id="340" r:id="rId49"/>
    <p:sldId id="342" r:id="rId50"/>
    <p:sldId id="343" r:id="rId51"/>
    <p:sldId id="344" r:id="rId52"/>
    <p:sldId id="345" r:id="rId53"/>
    <p:sldId id="346" r:id="rId54"/>
    <p:sldId id="347" r:id="rId55"/>
    <p:sldId id="349" r:id="rId56"/>
    <p:sldId id="267" r:id="rId57"/>
    <p:sldId id="271" r:id="rId58"/>
    <p:sldId id="268" r:id="rId59"/>
    <p:sldId id="269" r:id="rId60"/>
    <p:sldId id="306" r:id="rId61"/>
    <p:sldId id="286" r:id="rId62"/>
    <p:sldId id="288" r:id="rId63"/>
    <p:sldId id="287" r:id="rId64"/>
    <p:sldId id="305" r:id="rId65"/>
    <p:sldId id="280" r:id="rId66"/>
    <p:sldId id="272" r:id="rId67"/>
    <p:sldId id="307" r:id="rId68"/>
    <p:sldId id="275" r:id="rId69"/>
    <p:sldId id="308" r:id="rId70"/>
    <p:sldId id="270" r:id="rId71"/>
    <p:sldId id="277" r:id="rId72"/>
    <p:sldId id="278" r:id="rId73"/>
    <p:sldId id="276" r:id="rId74"/>
    <p:sldId id="274" r:id="rId75"/>
    <p:sldId id="348" r:id="rId76"/>
    <p:sldId id="309" r:id="rId7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4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044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40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42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37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32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06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02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76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7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866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6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70F84-D544-4F7D-AABA-9A1CA5B85476}" type="datetimeFigureOut">
              <a:rPr lang="pt-BR" smtClean="0"/>
              <a:t>25/01/2023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2E170-A755-4F35-8C80-A946F9198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81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jundiai.sp.gov.br/planejamento-e-meio-ambiente/wp-content/uploads/sites/15/2021/07/codigo-de-obras.pdf" TargetMode="External"/><Relationship Id="rId7" Type="http://schemas.openxmlformats.org/officeDocument/2006/relationships/hyperlink" Target="https://jundiai.sp.gov.br/planejamento-e-meio-ambiente/uso-do-solo/" TargetMode="External"/><Relationship Id="rId2" Type="http://schemas.openxmlformats.org/officeDocument/2006/relationships/hyperlink" Target="https://jundiai.sp.gov.br/planejamento-e-meio-ambiente/wp-content/uploads/sites/15/2017/03/LeiEstadual_1998_10083-C%C3%B3digo-Sanit%C3%A1rio-Estadual.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undiai.sp.gov.br/planejamento-e-meio-ambiente/diretrizes-urbanisticas/" TargetMode="External"/><Relationship Id="rId5" Type="http://schemas.openxmlformats.org/officeDocument/2006/relationships/hyperlink" Target="https://jundiai.sp.gov.br/planejamento-e-meio-ambiente/servicos-online/calcadas/" TargetMode="External"/><Relationship Id="rId4" Type="http://schemas.openxmlformats.org/officeDocument/2006/relationships/hyperlink" Target="https://jundiai.sp.gov.br/planejamento-e-meio-ambiente/legislacao/leis-urbanistica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jundiai.sp.gov.br/servicos-online/processos-do-contribuinte-imobiliari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jundiai.sp.gov.br/servicos-online/processos-do-contribuinte-imobiliario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jundiai.sp.gov.br/servicos-online/processos-do-contribuinte-imobiliari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eb.cijun.sp.gov.br/PMJ/APROVE/Projetos/ConsultarProcess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eo.jundiai.sp.gov.br/geojundiai/index.jsp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eo.jundiai.sp.gov.br/geojundiai/PD.jsp?gh=6gysh869-12.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jundiai.sp.gov.br/planejamento-e-meio-ambiente/wp-content/uploads/sites/15/2019/11/lei-9-321_2019-anexo-ii-quadro-i-4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jundiai.sp.gov.br/planejamento-e-meio-ambiente/obras-particulares/procedimentos/manual-de-procedimentos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eo.jundiai.sp.gov.br/geojundiai/PD.jsp?gh=6gysh869-12.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R3hlgjxHhMDeAY96CjRyTRlRt-p9JX4J/view?usp=shari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zvsaDUtlQNFZ_2tfYtRt4MRDOi1S66PR/view?usp=shari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s://www.ilovepdf.com/pt/dividir_pdf" TargetMode="External"/><Relationship Id="rId7" Type="http://schemas.openxmlformats.org/officeDocument/2006/relationships/hyperlink" Target="https://avepdf.com/pt" TargetMode="External"/><Relationship Id="rId12" Type="http://schemas.openxmlformats.org/officeDocument/2006/relationships/image" Target="../media/image7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hyperlink" Target="https://web.cijun.sp.gov.br/PMJ/CM/utils/SAEPROConfig.exe" TargetMode="External"/><Relationship Id="rId5" Type="http://schemas.openxmlformats.org/officeDocument/2006/relationships/hyperlink" Target="https://smallpdf.com/pt" TargetMode="External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hyperlink" Target="https://serasa.certificadodigital.com.br/renovacaocertificado/?renovation=a1&amp;gclid=Cj0KCQiAw8OeBhCeARIsAGxWtUyoa0nZBxMEWt6k0x8v0T1hKelhO2PQZHKLFOVBn6yDyMm8VlWylxwaAj0OEALw_wcB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2" t="18809" r="1422" b="43931"/>
          <a:stretch/>
        </p:blipFill>
        <p:spPr>
          <a:xfrm>
            <a:off x="-94543" y="-843150"/>
            <a:ext cx="12286541" cy="321553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288" y="4864552"/>
            <a:ext cx="1880287" cy="1880689"/>
          </a:xfrm>
          <a:prstGeom prst="rect">
            <a:avLst/>
          </a:prstGeom>
        </p:spPr>
      </p:pic>
      <p:pic>
        <p:nvPicPr>
          <p:cNvPr id="1026" name="Picture 2" descr="https://jundiai.sp.gov.br/a-cidade/wp-content/uploads/sites/31/2018/12/brasao_jundia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499" y="5310057"/>
            <a:ext cx="1066117" cy="97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53740" y="4324670"/>
            <a:ext cx="73098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Prefeitura do Município de Jundiaí</a:t>
            </a:r>
          </a:p>
          <a:p>
            <a:pPr algn="ctr"/>
            <a:r>
              <a:rPr lang="pt-BR" dirty="0">
                <a:latin typeface="Work"/>
              </a:rPr>
              <a:t>Fabio Henrique Cescon da Silva</a:t>
            </a:r>
          </a:p>
          <a:p>
            <a:pPr algn="ctr"/>
            <a:r>
              <a:rPr lang="pt-BR" sz="1200" dirty="0">
                <a:latin typeface="Work"/>
              </a:rPr>
              <a:t>Gestor do Sistema de Aprovação Eletrônica de Projetos de Obras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54453" y="2849275"/>
            <a:ext cx="10908379" cy="15600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8000" dirty="0">
                <a:latin typeface="Bebas Neue" panose="020B0606020202050201" pitchFamily="34" charset="0"/>
              </a:rPr>
              <a:t>PROJETO LEGAL e aprovação de projetos</a:t>
            </a:r>
          </a:p>
          <a:p>
            <a:pPr>
              <a:lnSpc>
                <a:spcPct val="120000"/>
              </a:lnSpc>
            </a:pPr>
            <a:r>
              <a:rPr lang="pt-BR" sz="8000" dirty="0">
                <a:latin typeface="Bebas Neue" panose="020B0606020202050201" pitchFamily="34" charset="0"/>
              </a:rPr>
              <a:t>NO SISTEMA SAEPRO</a:t>
            </a:r>
          </a:p>
        </p:txBody>
      </p:sp>
    </p:spTree>
    <p:extLst>
      <p:ext uri="{BB962C8B-B14F-4D97-AF65-F5344CB8AC3E}">
        <p14:creationId xmlns:p14="http://schemas.microsoft.com/office/powerpoint/2010/main" val="360197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8C26D1A-C93D-F4E7-3183-E748E0FF6E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3"/>
          <a:stretch/>
        </p:blipFill>
        <p:spPr>
          <a:xfrm>
            <a:off x="8478982" y="0"/>
            <a:ext cx="8617527" cy="7754586"/>
          </a:xfrm>
          <a:prstGeom prst="trapezoid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205DF02-7448-E97B-0FDB-9DAF7DBDF3AE}"/>
              </a:ext>
            </a:extLst>
          </p:cNvPr>
          <p:cNvSpPr txBox="1">
            <a:spLocks/>
          </p:cNvSpPr>
          <p:nvPr/>
        </p:nvSpPr>
        <p:spPr>
          <a:xfrm>
            <a:off x="694665" y="1389361"/>
            <a:ext cx="8132266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Fabio Henrique Cescon da silva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EBE561A-BB2F-1FA5-1280-FF5392A286D9}"/>
              </a:ext>
            </a:extLst>
          </p:cNvPr>
          <p:cNvSpPr txBox="1"/>
          <p:nvPr/>
        </p:nvSpPr>
        <p:spPr>
          <a:xfrm>
            <a:off x="694665" y="2365568"/>
            <a:ext cx="10290134" cy="23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>
                <a:latin typeface="Work"/>
              </a:rPr>
              <a:t>Técnico em Construção Civil – ETEC Vasco Antônio </a:t>
            </a:r>
            <a:r>
              <a:rPr lang="pt-BR" sz="1600" dirty="0" err="1">
                <a:latin typeface="Work"/>
              </a:rPr>
              <a:t>Venchiarutti</a:t>
            </a:r>
            <a:r>
              <a:rPr lang="pt-BR" sz="1600" dirty="0">
                <a:latin typeface="Work"/>
              </a:rPr>
              <a:t> – formado em 2010;</a:t>
            </a:r>
          </a:p>
          <a:p>
            <a:pPr>
              <a:lnSpc>
                <a:spcPct val="150000"/>
              </a:lnSpc>
            </a:pPr>
            <a:r>
              <a:rPr lang="pt-BR" sz="1600" dirty="0">
                <a:latin typeface="Work"/>
              </a:rPr>
              <a:t>Engenheiro Civil – Faculdade Anhanguera de Jundiaí – formado em 2015;</a:t>
            </a:r>
          </a:p>
          <a:p>
            <a:pPr>
              <a:lnSpc>
                <a:spcPct val="150000"/>
              </a:lnSpc>
            </a:pPr>
            <a:r>
              <a:rPr lang="pt-BR" sz="1600" dirty="0">
                <a:latin typeface="Work"/>
              </a:rPr>
              <a:t>Especialista em Projetos Estruturais de Concreto Armado – UNICAMP – formado em 2021;</a:t>
            </a:r>
          </a:p>
          <a:p>
            <a:pPr>
              <a:lnSpc>
                <a:spcPct val="150000"/>
              </a:lnSpc>
            </a:pPr>
            <a:endParaRPr lang="pt-BR" sz="1600" dirty="0">
              <a:latin typeface="Work"/>
            </a:endParaRPr>
          </a:p>
          <a:p>
            <a:pPr>
              <a:lnSpc>
                <a:spcPct val="150000"/>
              </a:lnSpc>
            </a:pPr>
            <a:r>
              <a:rPr lang="pt-BR" sz="1600" dirty="0">
                <a:latin typeface="Work"/>
              </a:rPr>
              <a:t>Técnico em Construção Civil – Prefeitura Municipal de Jundiaí – desde 2013;</a:t>
            </a:r>
          </a:p>
          <a:p>
            <a:pPr>
              <a:lnSpc>
                <a:spcPct val="150000"/>
              </a:lnSpc>
            </a:pPr>
            <a:r>
              <a:rPr lang="pt-BR" sz="1600" dirty="0">
                <a:latin typeface="Work"/>
              </a:rPr>
              <a:t>Engenheiro civil autônomo – desde 2016;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D74CBBF-86A1-4FD5-0C9D-73ED18F59D02}"/>
              </a:ext>
            </a:extLst>
          </p:cNvPr>
          <p:cNvCxnSpPr>
            <a:cxnSpLocks/>
          </p:cNvCxnSpPr>
          <p:nvPr/>
        </p:nvCxnSpPr>
        <p:spPr>
          <a:xfrm flipH="1">
            <a:off x="783565" y="3758944"/>
            <a:ext cx="83945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37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3"/>
          <a:stretch/>
        </p:blipFill>
        <p:spPr>
          <a:xfrm>
            <a:off x="8478982" y="0"/>
            <a:ext cx="8617527" cy="7754586"/>
          </a:xfrm>
          <a:prstGeom prst="trapezoid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212228" y="2507872"/>
            <a:ext cx="2509517" cy="1417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 err="1">
                <a:latin typeface="Bebas Neue" panose="020B0606020202050201" pitchFamily="34" charset="0"/>
              </a:rPr>
              <a:t>saepro</a:t>
            </a:r>
            <a:endParaRPr lang="pt-BR" sz="7200" dirty="0">
              <a:latin typeface="Bebas Neue" panose="020B0606020202050201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29120" y="3602062"/>
            <a:ext cx="363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Sistema de Aprovação Eletrônico de Projetos de Obras</a:t>
            </a:r>
          </a:p>
        </p:txBody>
      </p:sp>
    </p:spTree>
    <p:extLst>
      <p:ext uri="{BB962C8B-B14F-4D97-AF65-F5344CB8AC3E}">
        <p14:creationId xmlns:p14="http://schemas.microsoft.com/office/powerpoint/2010/main" val="299979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ítulo 1"/>
          <p:cNvSpPr txBox="1">
            <a:spLocks/>
          </p:cNvSpPr>
          <p:nvPr/>
        </p:nvSpPr>
        <p:spPr>
          <a:xfrm>
            <a:off x="6348903" y="2444850"/>
            <a:ext cx="166540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>
                <a:latin typeface="Bebas Neue" panose="020B0606020202050201" pitchFamily="34" charset="0"/>
              </a:rPr>
              <a:t>2008</a:t>
            </a:r>
          </a:p>
        </p:txBody>
      </p:sp>
      <p:cxnSp>
        <p:nvCxnSpPr>
          <p:cNvPr id="8" name="Conector reto 7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931725" y="1805796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Lançamento como</a:t>
            </a:r>
          </a:p>
          <a:p>
            <a:pPr algn="ctr"/>
            <a:r>
              <a:rPr lang="pt-BR" dirty="0">
                <a:latin typeface="Work"/>
              </a:rPr>
              <a:t>Plataforma Eletrônica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1530165" y="1665165"/>
            <a:ext cx="3297016" cy="1258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8608297" y="1793457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Atualização</a:t>
            </a:r>
          </a:p>
          <a:p>
            <a:pPr algn="ctr"/>
            <a:r>
              <a:rPr lang="pt-BR" dirty="0">
                <a:latin typeface="Work"/>
              </a:rPr>
              <a:t>da Plataforma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9025475" y="2452127"/>
            <a:ext cx="166540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>
                <a:latin typeface="Bebas Neue" panose="020B0606020202050201" pitchFamily="34" charset="0"/>
              </a:rPr>
              <a:t>2019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358419" y="3751370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Número de Solicitações</a:t>
            </a:r>
          </a:p>
          <a:p>
            <a:pPr algn="ctr"/>
            <a:r>
              <a:rPr lang="pt-BR" dirty="0">
                <a:latin typeface="Work"/>
              </a:rPr>
              <a:t>Protocoladas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6361864" y="4554701"/>
            <a:ext cx="1905836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>
                <a:latin typeface="Bebas Neue" panose="020B0606020202050201" pitchFamily="34" charset="0"/>
              </a:rPr>
              <a:t>7.800</a:t>
            </a:r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8748382" y="4554701"/>
            <a:ext cx="2359671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>
                <a:latin typeface="Bebas Neue" panose="020B0606020202050201" pitchFamily="34" charset="0"/>
              </a:rPr>
              <a:t>16.000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8608297" y="5557704"/>
            <a:ext cx="249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Novo SAEPRO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991330" y="5557704"/>
            <a:ext cx="249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Antigo SAEPRO</a:t>
            </a:r>
          </a:p>
        </p:txBody>
      </p:sp>
      <p:sp>
        <p:nvSpPr>
          <p:cNvPr id="24" name="Título 1"/>
          <p:cNvSpPr txBox="1">
            <a:spLocks/>
          </p:cNvSpPr>
          <p:nvPr/>
        </p:nvSpPr>
        <p:spPr>
          <a:xfrm>
            <a:off x="6746581" y="477097"/>
            <a:ext cx="3697509" cy="1450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Dados gerais</a:t>
            </a:r>
          </a:p>
        </p:txBody>
      </p:sp>
    </p:spTree>
    <p:extLst>
      <p:ext uri="{BB962C8B-B14F-4D97-AF65-F5344CB8AC3E}">
        <p14:creationId xmlns:p14="http://schemas.microsoft.com/office/powerpoint/2010/main" val="150202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3911827" y="136173"/>
            <a:ext cx="6125011" cy="1543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</a:rPr>
              <a:t>Comparativo entre PROTOCOLOS DE PROCESSOS DIGITAIS E FÍSICOS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 rot="16200000">
            <a:off x="-813393" y="949566"/>
            <a:ext cx="3040915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Comparativos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688854-D410-757C-A185-22BD4493E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187" y="1485900"/>
            <a:ext cx="8331200" cy="5372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1974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3474993" y="700272"/>
            <a:ext cx="7083742" cy="584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</a:rPr>
              <a:t>QUANTITATIVO DE </a:t>
            </a:r>
          </a:p>
          <a:p>
            <a:pPr algn="ctr"/>
            <a:r>
              <a:rPr lang="pt-BR" sz="4000" dirty="0">
                <a:latin typeface="Bebas Neue" panose="020B0606020202050201" pitchFamily="34" charset="0"/>
              </a:rPr>
              <a:t>ANÁLISES POR ANO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 rot="16200000">
            <a:off x="-813393" y="949566"/>
            <a:ext cx="3040915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Comparativos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41357B-A752-17B7-D836-5820D8861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289" y="1533524"/>
            <a:ext cx="4876667" cy="51981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035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30165" y="1665166"/>
            <a:ext cx="3190505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280687" y="2999828"/>
            <a:ext cx="3510887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>
                <a:latin typeface="Bebas Neue" panose="020B0606020202050201" pitchFamily="34" charset="0"/>
              </a:rPr>
              <a:t>+ de 8.000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863636" y="2120620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Número de Usuários Cadastrados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672262" y="3969744"/>
            <a:ext cx="288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Entre Pessoa Física</a:t>
            </a:r>
          </a:p>
          <a:p>
            <a:pPr algn="ctr"/>
            <a:r>
              <a:rPr lang="pt-BR" dirty="0">
                <a:latin typeface="Work"/>
              </a:rPr>
              <a:t> e Pessoa Jurídica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4436525" y="811831"/>
            <a:ext cx="6536403" cy="1275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USUÁRIOS cadastrados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2598EE-36D8-6461-6271-14C2513E5FD1}"/>
              </a:ext>
            </a:extLst>
          </p:cNvPr>
          <p:cNvSpPr txBox="1"/>
          <p:nvPr/>
        </p:nvSpPr>
        <p:spPr>
          <a:xfrm>
            <a:off x="4803569" y="5124326"/>
            <a:ext cx="4619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Work"/>
              </a:rPr>
              <a:t>Profissionais                   Munícipes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C26A7142-7B65-4622-E9AA-4AA32347B1AD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5925274" y="4616075"/>
            <a:ext cx="1188240" cy="508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DE07AE50-87C8-EBB1-67D1-2AE431229AB3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7113514" y="4616075"/>
            <a:ext cx="1182426" cy="508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2AA957B4-45D5-F3DB-8A56-43CEF696B76D}"/>
              </a:ext>
            </a:extLst>
          </p:cNvPr>
          <p:cNvSpPr txBox="1"/>
          <p:nvPr/>
        </p:nvSpPr>
        <p:spPr>
          <a:xfrm>
            <a:off x="4550825" y="5625543"/>
            <a:ext cx="5507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Work"/>
              </a:rPr>
              <a:t>Pessoas Físicas              Pessoas Jurídicas</a:t>
            </a:r>
          </a:p>
        </p:txBody>
      </p:sp>
    </p:spTree>
    <p:extLst>
      <p:ext uri="{BB962C8B-B14F-4D97-AF65-F5344CB8AC3E}">
        <p14:creationId xmlns:p14="http://schemas.microsoft.com/office/powerpoint/2010/main" val="32504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30165" y="1665166"/>
            <a:ext cx="3190505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381151" y="3149266"/>
            <a:ext cx="297180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edificação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181238" y="4016837"/>
            <a:ext cx="3078864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Construção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Demolição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Regularização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Transformação de Uso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Reparos no Prédio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7247002" y="3533587"/>
            <a:ext cx="3475017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Urbanização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895621" y="4432335"/>
            <a:ext cx="382639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Anexação de Lotes / Glebas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Desdobro de Lotes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Desmembramento de Glebas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Condomínio de Lotes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4396970" y="1050689"/>
            <a:ext cx="4997302" cy="171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dirty="0">
                <a:latin typeface="Bebas Neue" panose="020B0606020202050201" pitchFamily="34" charset="0"/>
              </a:rPr>
              <a:t>Assuntos integrados </a:t>
            </a:r>
          </a:p>
          <a:p>
            <a:pPr algn="ctr"/>
            <a:r>
              <a:rPr lang="pt-BR" sz="6000" dirty="0">
                <a:latin typeface="Bebas Neue" panose="020B0606020202050201" pitchFamily="34" charset="0"/>
              </a:rPr>
              <a:t>ao sistema</a:t>
            </a:r>
          </a:p>
        </p:txBody>
      </p:sp>
    </p:spTree>
    <p:extLst>
      <p:ext uri="{BB962C8B-B14F-4D97-AF65-F5344CB8AC3E}">
        <p14:creationId xmlns:p14="http://schemas.microsoft.com/office/powerpoint/2010/main" val="137384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30165" y="1665166"/>
            <a:ext cx="3190505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709878" y="4324321"/>
            <a:ext cx="2370118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estudos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598290" y="5253636"/>
            <a:ext cx="4803289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Estudo de Impacto de Vizinhança (EIV)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Relatório de Impacto de Trânsito (RIT)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7971396" y="2851709"/>
            <a:ext cx="202623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outros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355041" y="3683126"/>
            <a:ext cx="5642226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Anuência para Retificação Administrativa e Usucapião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Drenagem e Terraplenagem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Instalações de Gruas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Torres de Telefonia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Cópia de Projetos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Segunda Via de Habite-se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Rebaixamento de Guia</a:t>
            </a:r>
          </a:p>
          <a:p>
            <a:pPr algn="ctr">
              <a:lnSpc>
                <a:spcPct val="150000"/>
              </a:lnSpc>
            </a:pPr>
            <a:endParaRPr lang="pt-BR" dirty="0">
              <a:latin typeface="Work"/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4393610" y="1043963"/>
            <a:ext cx="4997302" cy="171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dirty="0">
                <a:latin typeface="Bebas Neue" panose="020B0606020202050201" pitchFamily="34" charset="0"/>
              </a:rPr>
              <a:t>Assuntos integrados </a:t>
            </a:r>
          </a:p>
          <a:p>
            <a:pPr algn="ctr"/>
            <a:r>
              <a:rPr lang="pt-BR" sz="6000" dirty="0">
                <a:latin typeface="Bebas Neue" panose="020B0606020202050201" pitchFamily="34" charset="0"/>
              </a:rPr>
              <a:t>ao sistema</a:t>
            </a:r>
          </a:p>
        </p:txBody>
      </p:sp>
    </p:spTree>
    <p:extLst>
      <p:ext uri="{BB962C8B-B14F-4D97-AF65-F5344CB8AC3E}">
        <p14:creationId xmlns:p14="http://schemas.microsoft.com/office/powerpoint/2010/main" val="177328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30165" y="1665166"/>
            <a:ext cx="3190505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361315" y="3071750"/>
            <a:ext cx="6610597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Laudo Técnico de Avaliação (Vigilância Sanitária)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Loteamentos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Diretrizes Urbanísticas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Regularização Fundiária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808153" y="1229487"/>
            <a:ext cx="6655982" cy="171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dirty="0">
                <a:latin typeface="Bebas Neue" panose="020B0606020202050201" pitchFamily="34" charset="0"/>
              </a:rPr>
              <a:t>Assuntos a serem integrados </a:t>
            </a:r>
          </a:p>
          <a:p>
            <a:pPr algn="ctr"/>
            <a:r>
              <a:rPr lang="pt-BR" sz="6000" dirty="0">
                <a:latin typeface="Bebas Neue" panose="020B0606020202050201" pitchFamily="34" charset="0"/>
              </a:rPr>
              <a:t>ao sistema</a:t>
            </a:r>
          </a:p>
        </p:txBody>
      </p:sp>
    </p:spTree>
    <p:extLst>
      <p:ext uri="{BB962C8B-B14F-4D97-AF65-F5344CB8AC3E}">
        <p14:creationId xmlns:p14="http://schemas.microsoft.com/office/powerpoint/2010/main" val="1597634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18290" y="1308905"/>
            <a:ext cx="4300619" cy="1648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procedimentos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7474527" y="758489"/>
            <a:ext cx="3011386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legislação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325343" y="1728405"/>
            <a:ext cx="3309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</a:rPr>
              <a:t>Código Sanitário Estadual</a:t>
            </a:r>
          </a:p>
          <a:p>
            <a:pPr algn="ctr"/>
            <a:r>
              <a:rPr lang="pt-BR" dirty="0">
                <a:latin typeface="Work"/>
              </a:rPr>
              <a:t>Código de Obras Municipal</a:t>
            </a:r>
          </a:p>
          <a:p>
            <a:pPr algn="ctr"/>
            <a:r>
              <a:rPr lang="pt-BR" dirty="0">
                <a:latin typeface="Work"/>
              </a:rPr>
              <a:t>Plano Diretor Municipal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819230" y="3621651"/>
            <a:ext cx="1978233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Código</a:t>
            </a:r>
            <a:r>
              <a:rPr lang="pt-BR" sz="4000" u="sng" dirty="0">
                <a:solidFill>
                  <a:srgbClr val="0563C1"/>
                </a:solidFill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algn="ctr"/>
            <a:r>
              <a:rPr lang="pt-BR" sz="4000" u="sng" dirty="0"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sanitário</a:t>
            </a:r>
            <a:endParaRPr lang="pt-BR" sz="4000" u="sng" dirty="0">
              <a:latin typeface="Bebas Neue" panose="020B0606020202050201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469023" y="4482581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padrões estaduais</a:t>
            </a:r>
          </a:p>
          <a:p>
            <a:pPr algn="ctr"/>
            <a:r>
              <a:rPr lang="pt-BR" u="sng" dirty="0">
                <a:latin typeface="Wor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</a:t>
            </a:r>
            <a:r>
              <a:rPr lang="pt-BR" dirty="0">
                <a:latin typeface="Wor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projetos</a:t>
            </a:r>
            <a:endParaRPr lang="pt-BR" dirty="0">
              <a:latin typeface="Work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760125" y="3631017"/>
            <a:ext cx="1978233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Código </a:t>
            </a:r>
          </a:p>
          <a:p>
            <a:pPr algn="ctr"/>
            <a:r>
              <a:rPr lang="pt-BR" sz="4000" dirty="0">
                <a:latin typeface="Bebas Neue" panose="020B0606020202050201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obras</a:t>
            </a:r>
            <a:endParaRPr lang="pt-BR" sz="4000" dirty="0">
              <a:latin typeface="Bebas Neue" panose="020B0606020202050201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409918" y="4491947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procedimentos </a:t>
            </a:r>
          </a:p>
          <a:p>
            <a:pPr algn="ctr"/>
            <a:r>
              <a:rPr lang="pt-BR" dirty="0">
                <a:latin typeface="Work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administrativos</a:t>
            </a:r>
            <a:endParaRPr lang="pt-BR" dirty="0">
              <a:latin typeface="Work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5380552" y="3632676"/>
            <a:ext cx="1978233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Plano</a:t>
            </a:r>
          </a:p>
          <a:p>
            <a:pPr algn="ctr"/>
            <a:r>
              <a:rPr lang="pt-BR" sz="4000" dirty="0">
                <a:latin typeface="Bebas Neue" panose="020B0606020202050201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diretor</a:t>
            </a:r>
            <a:endParaRPr lang="pt-BR" sz="4000" dirty="0">
              <a:latin typeface="Bebas Neue" panose="020B0606020202050201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030345" y="4493606"/>
            <a:ext cx="249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índices</a:t>
            </a:r>
            <a:r>
              <a:rPr lang="pt-BR" dirty="0">
                <a:solidFill>
                  <a:srgbClr val="0563C1"/>
                </a:solidFill>
                <a:latin typeface="Wor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algn="ctr"/>
            <a:r>
              <a:rPr lang="pt-BR" dirty="0">
                <a:latin typeface="Wor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urbanísticos</a:t>
            </a:r>
            <a:endParaRPr lang="pt-BR" dirty="0">
              <a:latin typeface="Work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3960599" y="5290677"/>
            <a:ext cx="1577284" cy="2837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Bebas Neue" panose="020B0606020202050201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L.C. 606/21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1731401" y="5254156"/>
            <a:ext cx="2153889" cy="2837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12.342/78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5292723" y="5292335"/>
            <a:ext cx="2153889" cy="2837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Bebas Neue" panose="020B0606020202050201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Lei 9.321/19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9277573" y="3624633"/>
            <a:ext cx="2207195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</a:rPr>
              <a:t>Demais legislações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9030080" y="4481709"/>
            <a:ext cx="2499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latin typeface="Work"/>
              </a:rPr>
              <a:t>NBRs</a:t>
            </a:r>
            <a:endParaRPr lang="pt-BR" dirty="0">
              <a:latin typeface="Work"/>
            </a:endParaRPr>
          </a:p>
          <a:p>
            <a:pPr algn="ctr"/>
            <a:r>
              <a:rPr lang="pt-BR" dirty="0">
                <a:latin typeface="Work"/>
              </a:rPr>
              <a:t>Normas Técnicas</a:t>
            </a:r>
          </a:p>
          <a:p>
            <a:pPr algn="ctr"/>
            <a:r>
              <a:rPr lang="pt-BR" dirty="0">
                <a:latin typeface="Work"/>
              </a:rPr>
              <a:t>Condomínios</a:t>
            </a:r>
          </a:p>
          <a:p>
            <a:pPr algn="ctr"/>
            <a:endParaRPr lang="pt-BR" dirty="0">
              <a:solidFill>
                <a:schemeClr val="accent3">
                  <a:lumMod val="50000"/>
                </a:schemeClr>
              </a:solidFill>
              <a:latin typeface="Work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DE8095-5F65-5C6F-3D55-AE553B8F25E4}"/>
              </a:ext>
            </a:extLst>
          </p:cNvPr>
          <p:cNvSpPr txBox="1">
            <a:spLocks/>
          </p:cNvSpPr>
          <p:nvPr/>
        </p:nvSpPr>
        <p:spPr>
          <a:xfrm>
            <a:off x="7209178" y="3866805"/>
            <a:ext cx="1978233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</a:rPr>
              <a:t>Manuais</a:t>
            </a:r>
          </a:p>
          <a:p>
            <a:pPr algn="ctr"/>
            <a:r>
              <a:rPr lang="pt-BR" sz="4000" dirty="0">
                <a:latin typeface="Bebas Neue" panose="020B0606020202050201" pitchFamily="34" charset="0"/>
              </a:rPr>
              <a:t>diretrizes</a:t>
            </a:r>
          </a:p>
          <a:p>
            <a:pPr algn="ctr"/>
            <a:r>
              <a:rPr lang="pt-BR" sz="4000" dirty="0">
                <a:latin typeface="Bebas Neue" panose="020B0606020202050201" pitchFamily="34" charset="0"/>
              </a:rPr>
              <a:t>Certidões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4026FC-C3A4-3233-B4A8-ACB28F0E58C7}"/>
              </a:ext>
            </a:extLst>
          </p:cNvPr>
          <p:cNvSpPr txBox="1"/>
          <p:nvPr/>
        </p:nvSpPr>
        <p:spPr>
          <a:xfrm>
            <a:off x="6944228" y="5100468"/>
            <a:ext cx="2499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Work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Manual de Calçadas</a:t>
            </a:r>
            <a:endParaRPr lang="pt-BR" dirty="0">
              <a:latin typeface="Work"/>
            </a:endParaRPr>
          </a:p>
          <a:p>
            <a:pPr algn="ctr"/>
            <a:r>
              <a:rPr lang="pt-BR" dirty="0">
                <a:latin typeface="Wor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Diretrizes Urbanísticas</a:t>
            </a:r>
            <a:br>
              <a:rPr lang="pt-BR" dirty="0">
                <a:latin typeface="Work"/>
              </a:rPr>
            </a:br>
            <a:r>
              <a:rPr lang="pt-BR" dirty="0">
                <a:latin typeface="Work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Certidão de Uso do Solo</a:t>
            </a:r>
            <a:endParaRPr lang="pt-BR" dirty="0">
              <a:latin typeface="Work"/>
            </a:endParaRPr>
          </a:p>
        </p:txBody>
      </p:sp>
    </p:spTree>
    <p:extLst>
      <p:ext uri="{BB962C8B-B14F-4D97-AF65-F5344CB8AC3E}">
        <p14:creationId xmlns:p14="http://schemas.microsoft.com/office/powerpoint/2010/main" val="1618366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3"/>
          <a:stretch/>
        </p:blipFill>
        <p:spPr>
          <a:xfrm>
            <a:off x="8478982" y="0"/>
            <a:ext cx="8617527" cy="7754586"/>
          </a:xfrm>
          <a:prstGeom prst="trapezoid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725362" y="1853513"/>
            <a:ext cx="6741276" cy="1092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6000" dirty="0">
                <a:latin typeface="Bebas Neue" panose="020B0606020202050201" pitchFamily="34" charset="0"/>
              </a:rPr>
              <a:t>ESTUDO DE CASO 1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566A4FD4-2A78-C0CF-E63B-DFD5C07197DB}"/>
              </a:ext>
            </a:extLst>
          </p:cNvPr>
          <p:cNvSpPr txBox="1">
            <a:spLocks/>
          </p:cNvSpPr>
          <p:nvPr/>
        </p:nvSpPr>
        <p:spPr>
          <a:xfrm>
            <a:off x="2725362" y="2780612"/>
            <a:ext cx="6925868" cy="2667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CONSTRUÇÃO DE EDIFICAÇÃO RESIDENCIAL UNIFAMILIAR ASSOBRADADA DE 450,00M²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2400" dirty="0">
                <a:latin typeface="Bebas Neue" panose="020B0606020202050201" pitchFamily="34" charset="0"/>
              </a:rPr>
              <a:t>INFORMAÇÕES DO imóvel: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Endereço: Lote 2, Quadra G, Loteamento Alphaville Jundiaí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ÁREA: 891M²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FRENTE: 26M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Contribuinte Imobiliário: 72.010.0066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67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hlinkClick r:id="rId2"/>
            <a:extLst>
              <a:ext uri="{FF2B5EF4-FFF2-40B4-BE49-F238E27FC236}">
                <a16:creationId xmlns:a16="http://schemas.microsoft.com/office/drawing/2014/main" id="{9B2B8A36-E58E-1B1E-A531-A5B4FC0DB9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55"/>
          <a:stretch/>
        </p:blipFill>
        <p:spPr>
          <a:xfrm>
            <a:off x="1688808" y="1059837"/>
            <a:ext cx="6941936" cy="5430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8D70640-287D-07B5-51CC-52C61063FF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:a16="http://schemas.microsoft.com/office/drawing/2014/main" id="{EE634535-3124-FB63-3862-BFCB8D3E6406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 consulta existentes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9BDF57FE-F399-E059-DBB8-EABF417FE210}"/>
              </a:ext>
            </a:extLst>
          </p:cNvPr>
          <p:cNvSpPr txBox="1">
            <a:spLocks/>
          </p:cNvSpPr>
          <p:nvPr/>
        </p:nvSpPr>
        <p:spPr>
          <a:xfrm>
            <a:off x="2196983" y="245094"/>
            <a:ext cx="9201702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PROCESSOS EXISTENTES</a:t>
            </a:r>
          </a:p>
        </p:txBody>
      </p:sp>
    </p:spTree>
    <p:extLst>
      <p:ext uri="{BB962C8B-B14F-4D97-AF65-F5344CB8AC3E}">
        <p14:creationId xmlns:p14="http://schemas.microsoft.com/office/powerpoint/2010/main" val="73649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hlinkClick r:id="rId2"/>
            <a:extLst>
              <a:ext uri="{FF2B5EF4-FFF2-40B4-BE49-F238E27FC236}">
                <a16:creationId xmlns:a16="http://schemas.microsoft.com/office/drawing/2014/main" id="{49CF29FA-EE9B-C387-3B64-4AE11091E3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55"/>
          <a:stretch/>
        </p:blipFill>
        <p:spPr>
          <a:xfrm>
            <a:off x="1688808" y="1059837"/>
            <a:ext cx="6941936" cy="5430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hlinkClick r:id="rId2"/>
            <a:extLst>
              <a:ext uri="{FF2B5EF4-FFF2-40B4-BE49-F238E27FC236}">
                <a16:creationId xmlns:a16="http://schemas.microsoft.com/office/drawing/2014/main" id="{179A3185-4250-F453-83B8-E9B19BA984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36" t="6544" b="-13129"/>
          <a:stretch/>
        </p:blipFill>
        <p:spPr>
          <a:xfrm>
            <a:off x="3641639" y="1534791"/>
            <a:ext cx="6802452" cy="5787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65E2560-770D-9D96-F4C1-170C548CA6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978F6FF-0BA2-BFDC-0C1E-B1070F490448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Consulta existentes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FE56ED9-4DBF-FB3B-B501-C244971E9720}"/>
              </a:ext>
            </a:extLst>
          </p:cNvPr>
          <p:cNvSpPr txBox="1">
            <a:spLocks/>
          </p:cNvSpPr>
          <p:nvPr/>
        </p:nvSpPr>
        <p:spPr>
          <a:xfrm>
            <a:off x="2196983" y="245094"/>
            <a:ext cx="9201702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PROCESSOS EXISTENTES</a:t>
            </a:r>
          </a:p>
        </p:txBody>
      </p:sp>
    </p:spTree>
    <p:extLst>
      <p:ext uri="{BB962C8B-B14F-4D97-AF65-F5344CB8AC3E}">
        <p14:creationId xmlns:p14="http://schemas.microsoft.com/office/powerpoint/2010/main" val="1435603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hlinkClick r:id="rId2"/>
            <a:extLst>
              <a:ext uri="{FF2B5EF4-FFF2-40B4-BE49-F238E27FC236}">
                <a16:creationId xmlns:a16="http://schemas.microsoft.com/office/drawing/2014/main" id="{27DC9D51-79C8-E142-2159-C8517BD4BC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55"/>
          <a:stretch/>
        </p:blipFill>
        <p:spPr>
          <a:xfrm>
            <a:off x="1688808" y="1059837"/>
            <a:ext cx="6941936" cy="5430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hlinkClick r:id="rId2"/>
            <a:extLst>
              <a:ext uri="{FF2B5EF4-FFF2-40B4-BE49-F238E27FC236}">
                <a16:creationId xmlns:a16="http://schemas.microsoft.com/office/drawing/2014/main" id="{EF9671E5-436D-AA3E-8B4F-31C37F9D4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36" t="6544" b="-13129"/>
          <a:stretch/>
        </p:blipFill>
        <p:spPr>
          <a:xfrm>
            <a:off x="3641639" y="1534791"/>
            <a:ext cx="6802452" cy="5787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hlinkClick r:id="rId2"/>
            <a:extLst>
              <a:ext uri="{FF2B5EF4-FFF2-40B4-BE49-F238E27FC236}">
                <a16:creationId xmlns:a16="http://schemas.microsoft.com/office/drawing/2014/main" id="{A921ACB4-11C9-83C3-B5C5-2256434989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6909" r="23220" b="6909"/>
          <a:stretch/>
        </p:blipFill>
        <p:spPr>
          <a:xfrm>
            <a:off x="5159776" y="1780504"/>
            <a:ext cx="6802452" cy="49346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3A94742-041F-0281-8C97-1E744476E8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C8F892B-A7DB-AB99-FF87-8374309ECC1B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Consulta existentes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2570FF84-2AE5-B5CF-8E74-4EAE9C8E406B}"/>
              </a:ext>
            </a:extLst>
          </p:cNvPr>
          <p:cNvSpPr txBox="1">
            <a:spLocks/>
          </p:cNvSpPr>
          <p:nvPr/>
        </p:nvSpPr>
        <p:spPr>
          <a:xfrm>
            <a:off x="2196983" y="245094"/>
            <a:ext cx="9201702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PROCESSOS EXISTENTES</a:t>
            </a:r>
          </a:p>
        </p:txBody>
      </p:sp>
    </p:spTree>
    <p:extLst>
      <p:ext uri="{BB962C8B-B14F-4D97-AF65-F5344CB8AC3E}">
        <p14:creationId xmlns:p14="http://schemas.microsoft.com/office/powerpoint/2010/main" val="1421389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D48359-8031-B6F1-39A7-740AFC4F5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933" y="1202377"/>
            <a:ext cx="7109801" cy="5410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FA79BE8-F428-ED9F-4BAE-1C21BB136D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BB7E319-9FFB-A396-226E-A09CECEFCC83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Consulta existentes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9C87E90-05CE-419B-6134-2C2133DDE3C8}"/>
              </a:ext>
            </a:extLst>
          </p:cNvPr>
          <p:cNvSpPr txBox="1">
            <a:spLocks/>
          </p:cNvSpPr>
          <p:nvPr/>
        </p:nvSpPr>
        <p:spPr>
          <a:xfrm>
            <a:off x="2196983" y="245094"/>
            <a:ext cx="9201702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PROCESSOS EXISTENTES</a:t>
            </a:r>
          </a:p>
        </p:txBody>
      </p:sp>
    </p:spTree>
    <p:extLst>
      <p:ext uri="{BB962C8B-B14F-4D97-AF65-F5344CB8AC3E}">
        <p14:creationId xmlns:p14="http://schemas.microsoft.com/office/powerpoint/2010/main" val="3183250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hlinkClick r:id="rId2"/>
            <a:extLst>
              <a:ext uri="{FF2B5EF4-FFF2-40B4-BE49-F238E27FC236}">
                <a16:creationId xmlns:a16="http://schemas.microsoft.com/office/drawing/2014/main" id="{F05299D9-5730-4DA8-B746-E914EC266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77" y="1602078"/>
            <a:ext cx="9011908" cy="48584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C03A5B-51E9-B734-2522-F1DBA8B05D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BA50E2A5-93E8-7980-4F3A-A84755951F67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Consulta existentes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FA9F0D7-CD1D-90AC-14F2-3D89351F5DD7}"/>
              </a:ext>
            </a:extLst>
          </p:cNvPr>
          <p:cNvSpPr txBox="1">
            <a:spLocks/>
          </p:cNvSpPr>
          <p:nvPr/>
        </p:nvSpPr>
        <p:spPr>
          <a:xfrm>
            <a:off x="2196983" y="245094"/>
            <a:ext cx="9201702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PROCESSOS EXISTENTES</a:t>
            </a:r>
          </a:p>
        </p:txBody>
      </p:sp>
    </p:spTree>
    <p:extLst>
      <p:ext uri="{BB962C8B-B14F-4D97-AF65-F5344CB8AC3E}">
        <p14:creationId xmlns:p14="http://schemas.microsoft.com/office/powerpoint/2010/main" val="1956720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pic>
        <p:nvPicPr>
          <p:cNvPr id="7" name="Imagem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180" y="1499554"/>
            <a:ext cx="9843880" cy="5128925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Geo</a:t>
            </a:r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jundiaí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25E90A-DED6-2762-8D9A-11D078815EB4}"/>
              </a:ext>
            </a:extLst>
          </p:cNvPr>
          <p:cNvSpPr txBox="1">
            <a:spLocks/>
          </p:cNvSpPr>
          <p:nvPr/>
        </p:nvSpPr>
        <p:spPr>
          <a:xfrm>
            <a:off x="1994180" y="368053"/>
            <a:ext cx="9579869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INFORMAÇÕES GEOJUNDIAÍ</a:t>
            </a:r>
          </a:p>
        </p:txBody>
      </p:sp>
    </p:spTree>
    <p:extLst>
      <p:ext uri="{BB962C8B-B14F-4D97-AF65-F5344CB8AC3E}">
        <p14:creationId xmlns:p14="http://schemas.microsoft.com/office/powerpoint/2010/main" val="3556760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Geo</a:t>
            </a:r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jundiaí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3" name="Imagem 2">
            <a:hlinkClick r:id="rId3"/>
            <a:extLst>
              <a:ext uri="{FF2B5EF4-FFF2-40B4-BE49-F238E27FC236}">
                <a16:creationId xmlns:a16="http://schemas.microsoft.com/office/drawing/2014/main" id="{E433E2F0-DAA7-5085-8F97-FB4746F24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657" y="1378197"/>
            <a:ext cx="10202245" cy="5111750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3DD881-0785-1518-7134-4DF4B56E06DA}"/>
              </a:ext>
            </a:extLst>
          </p:cNvPr>
          <p:cNvSpPr txBox="1">
            <a:spLocks/>
          </p:cNvSpPr>
          <p:nvPr/>
        </p:nvSpPr>
        <p:spPr>
          <a:xfrm>
            <a:off x="1994180" y="368053"/>
            <a:ext cx="9579869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CONSULTA DE INFORMAÇÕES GEOJUNDIAÍ</a:t>
            </a:r>
          </a:p>
        </p:txBody>
      </p:sp>
    </p:spTree>
    <p:extLst>
      <p:ext uri="{BB962C8B-B14F-4D97-AF65-F5344CB8AC3E}">
        <p14:creationId xmlns:p14="http://schemas.microsoft.com/office/powerpoint/2010/main" val="3612456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Geo</a:t>
            </a:r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jundiaí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1E2C12-EF9C-F99A-E474-4A783D0BC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030" y="1546415"/>
            <a:ext cx="9459986" cy="4864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C4EF4A7-1E1B-4992-8C3F-36E8478257FB}"/>
              </a:ext>
            </a:extLst>
          </p:cNvPr>
          <p:cNvSpPr txBox="1">
            <a:spLocks/>
          </p:cNvSpPr>
          <p:nvPr/>
        </p:nvSpPr>
        <p:spPr>
          <a:xfrm>
            <a:off x="2145805" y="541940"/>
            <a:ext cx="4393623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Dados do imóvel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C6D1EA4-65A5-43C8-9FE3-481A5C13F25A}"/>
              </a:ext>
            </a:extLst>
          </p:cNvPr>
          <p:cNvSpPr txBox="1">
            <a:spLocks/>
          </p:cNvSpPr>
          <p:nvPr/>
        </p:nvSpPr>
        <p:spPr>
          <a:xfrm>
            <a:off x="6539428" y="447073"/>
            <a:ext cx="5422800" cy="100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Zoneamento: Zona de Conservação Ambiental - ZCA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Classificação Viária: Via de Acesso ao Lote</a:t>
            </a:r>
          </a:p>
        </p:txBody>
      </p:sp>
    </p:spTree>
    <p:extLst>
      <p:ext uri="{BB962C8B-B14F-4D97-AF65-F5344CB8AC3E}">
        <p14:creationId xmlns:p14="http://schemas.microsoft.com/office/powerpoint/2010/main" val="1705318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A5E845-7476-7749-C7B1-FDDA0D7C88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F5ECAC3-54B8-D70F-B458-B9DDF5339815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0D9C04C-1C83-72EA-D114-8E0B5EBB1919}"/>
              </a:ext>
            </a:extLst>
          </p:cNvPr>
          <p:cNvSpPr txBox="1">
            <a:spLocks/>
          </p:cNvSpPr>
          <p:nvPr/>
        </p:nvSpPr>
        <p:spPr>
          <a:xfrm>
            <a:off x="2159699" y="230644"/>
            <a:ext cx="9232202" cy="1438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– OCUPAÇÃO,</a:t>
            </a:r>
          </a:p>
          <a:p>
            <a:r>
              <a:rPr lang="pt-BR" sz="6000" dirty="0">
                <a:latin typeface="Bebas Neue" panose="020B0606020202050201" pitchFamily="34" charset="0"/>
              </a:rPr>
              <a:t>PERMEABILIDADE E APROVEITAMENTO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5BEA325-ED05-E076-FAFE-D14FA1126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699" y="1985835"/>
            <a:ext cx="4677428" cy="45535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8430B2E6-1384-3FD3-64DE-D9DED4D0D920}"/>
              </a:ext>
            </a:extLst>
          </p:cNvPr>
          <p:cNvSpPr txBox="1">
            <a:spLocks/>
          </p:cNvSpPr>
          <p:nvPr/>
        </p:nvSpPr>
        <p:spPr>
          <a:xfrm>
            <a:off x="7151840" y="2378740"/>
            <a:ext cx="4677428" cy="1117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Taxa de ocupação: 0,40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Permeabilidade mínima: 0,50</a:t>
            </a:r>
          </a:p>
          <a:p>
            <a:pPr>
              <a:lnSpc>
                <a:spcPct val="100000"/>
              </a:lnSpc>
            </a:pPr>
            <a:r>
              <a:rPr lang="pt-BR" sz="2000" dirty="0" err="1">
                <a:latin typeface="Bebas Neue" panose="020B0606020202050201" pitchFamily="34" charset="0"/>
              </a:rPr>
              <a:t>Coef</a:t>
            </a:r>
            <a:r>
              <a:rPr lang="pt-BR" sz="2000" dirty="0">
                <a:latin typeface="Bebas Neue" panose="020B0606020202050201" pitchFamily="34" charset="0"/>
              </a:rPr>
              <a:t>. de aproveitamento máximo: 891 x 1 = 891,00m²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64C7BF8-0120-A2AC-6D24-963B36645FEE}"/>
              </a:ext>
            </a:extLst>
          </p:cNvPr>
          <p:cNvSpPr txBox="1">
            <a:spLocks/>
          </p:cNvSpPr>
          <p:nvPr/>
        </p:nvSpPr>
        <p:spPr>
          <a:xfrm>
            <a:off x="7151840" y="1985835"/>
            <a:ext cx="237501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258 - Quadro 6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59A1B390-1C93-22FC-E4A6-9A398B42D52B}"/>
              </a:ext>
            </a:extLst>
          </p:cNvPr>
          <p:cNvSpPr txBox="1">
            <a:spLocks/>
          </p:cNvSpPr>
          <p:nvPr/>
        </p:nvSpPr>
        <p:spPr>
          <a:xfrm>
            <a:off x="7151840" y="3700646"/>
            <a:ext cx="4677428" cy="882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Para lotes em </a:t>
            </a:r>
            <a:r>
              <a:rPr lang="pt-BR" sz="2000" dirty="0" err="1">
                <a:latin typeface="Bebas Neue" panose="020B0606020202050201" pitchFamily="34" charset="0"/>
              </a:rPr>
              <a:t>zca</a:t>
            </a:r>
            <a:r>
              <a:rPr lang="pt-BR" sz="2000" dirty="0">
                <a:latin typeface="Bebas Neue" panose="020B0606020202050201" pitchFamily="34" charset="0"/>
              </a:rPr>
              <a:t> </a:t>
            </a:r>
            <a:r>
              <a:rPr lang="pt-BR" sz="2000" u="sng" dirty="0">
                <a:latin typeface="Bebas Neue" panose="020B0606020202050201" pitchFamily="34" charset="0"/>
              </a:rPr>
              <a:t>menores que 1000m²</a:t>
            </a:r>
            <a:r>
              <a:rPr lang="pt-BR" sz="2000" dirty="0">
                <a:latin typeface="Bebas Neue" panose="020B0606020202050201" pitchFamily="34" charset="0"/>
              </a:rPr>
              <a:t>, utilizar </a:t>
            </a:r>
            <a:r>
              <a:rPr lang="pt-BR" sz="2400" b="1" dirty="0">
                <a:latin typeface="Bebas Neue" panose="020B0606020202050201" pitchFamily="34" charset="0"/>
              </a:rPr>
              <a:t>artigo 258 – quadro 8</a:t>
            </a:r>
            <a:endParaRPr lang="pt-BR" sz="2000" b="1" dirty="0">
              <a:latin typeface="Bebas Neue" panose="020B0606020202050201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82CB82C-3291-9B21-102A-6F39B3B4F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840" y="4573433"/>
            <a:ext cx="4610743" cy="14384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8F8D4F97-4290-EEF9-5EC6-E87132EE617F}"/>
              </a:ext>
            </a:extLst>
          </p:cNvPr>
          <p:cNvSpPr txBox="1">
            <a:spLocks/>
          </p:cNvSpPr>
          <p:nvPr/>
        </p:nvSpPr>
        <p:spPr>
          <a:xfrm>
            <a:off x="7111276" y="6011909"/>
            <a:ext cx="4677428" cy="8460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Taxa de ocupação: 891 X 0,50 = 445,50m²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Permeabilidade mínima: 891 x 0,35 = 311,85m²</a:t>
            </a:r>
          </a:p>
        </p:txBody>
      </p:sp>
    </p:spTree>
    <p:extLst>
      <p:ext uri="{BB962C8B-B14F-4D97-AF65-F5344CB8AC3E}">
        <p14:creationId xmlns:p14="http://schemas.microsoft.com/office/powerpoint/2010/main" val="736329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5586833-49DF-AB1A-4F7F-9FD3D57C64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4CFB745-BE02-4195-0CC8-E8432C143539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8787288-F115-F927-4EB4-8F4BF1BD7060}"/>
              </a:ext>
            </a:extLst>
          </p:cNvPr>
          <p:cNvSpPr txBox="1">
            <a:spLocks/>
          </p:cNvSpPr>
          <p:nvPr/>
        </p:nvSpPr>
        <p:spPr>
          <a:xfrm>
            <a:off x="2159698" y="119833"/>
            <a:ext cx="9527477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- RECUOS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8A9BF91-69A5-3BA8-3BDB-4F03DD2DA3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957"/>
          <a:stretch/>
        </p:blipFill>
        <p:spPr>
          <a:xfrm>
            <a:off x="1713477" y="1438274"/>
            <a:ext cx="7280373" cy="467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495BA10-9589-72B3-1695-B927954DEF6C}"/>
              </a:ext>
            </a:extLst>
          </p:cNvPr>
          <p:cNvSpPr txBox="1">
            <a:spLocks/>
          </p:cNvSpPr>
          <p:nvPr/>
        </p:nvSpPr>
        <p:spPr>
          <a:xfrm>
            <a:off x="9186870" y="2743899"/>
            <a:ext cx="4677428" cy="1117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frontal: 4m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lateral: variável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de fundos: variável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1D4625D-1308-F84A-CF53-6E70C3785188}"/>
              </a:ext>
            </a:extLst>
          </p:cNvPr>
          <p:cNvSpPr txBox="1">
            <a:spLocks/>
          </p:cNvSpPr>
          <p:nvPr/>
        </p:nvSpPr>
        <p:spPr>
          <a:xfrm>
            <a:off x="9186870" y="2362016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261 - Quadro 10</a:t>
            </a:r>
          </a:p>
        </p:txBody>
      </p:sp>
    </p:spTree>
    <p:extLst>
      <p:ext uri="{BB962C8B-B14F-4D97-AF65-F5344CB8AC3E}">
        <p14:creationId xmlns:p14="http://schemas.microsoft.com/office/powerpoint/2010/main" val="1638086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27A6983-4B6B-71A9-B2FF-66FF5C2685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1A64524-27AF-01AD-A36B-B7D1C62DB86E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616A7D4-B3B5-43FD-6657-91DDE1436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942" y="1274415"/>
            <a:ext cx="6739786" cy="4869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97531E7-8F33-4FF9-00C5-233BC19333E5}"/>
              </a:ext>
            </a:extLst>
          </p:cNvPr>
          <p:cNvSpPr txBox="1">
            <a:spLocks/>
          </p:cNvSpPr>
          <p:nvPr/>
        </p:nvSpPr>
        <p:spPr>
          <a:xfrm>
            <a:off x="8905928" y="2894871"/>
            <a:ext cx="467742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3 pavimentos – h </a:t>
            </a:r>
            <a:r>
              <a:rPr lang="pt-BR" sz="2000" dirty="0" err="1">
                <a:latin typeface="Bebas Neue" panose="020B0606020202050201" pitchFamily="34" charset="0"/>
              </a:rPr>
              <a:t>max</a:t>
            </a:r>
            <a:r>
              <a:rPr lang="pt-BR" sz="2000" dirty="0">
                <a:latin typeface="Bebas Neue" panose="020B0606020202050201" pitchFamily="34" charset="0"/>
              </a:rPr>
              <a:t>.= 10,50m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00A0567-FA0B-C0D1-A337-0E1D15ABF229}"/>
              </a:ext>
            </a:extLst>
          </p:cNvPr>
          <p:cNvSpPr txBox="1">
            <a:spLocks/>
          </p:cNvSpPr>
          <p:nvPr/>
        </p:nvSpPr>
        <p:spPr>
          <a:xfrm>
            <a:off x="8905928" y="2512988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262 - Quadro 11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453ACBD6-A4B3-2625-33CA-B306305ADB1E}"/>
              </a:ext>
            </a:extLst>
          </p:cNvPr>
          <p:cNvSpPr txBox="1">
            <a:spLocks/>
          </p:cNvSpPr>
          <p:nvPr/>
        </p:nvSpPr>
        <p:spPr>
          <a:xfrm>
            <a:off x="2159698" y="119833"/>
            <a:ext cx="980253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– H. MAX.</a:t>
            </a:r>
          </a:p>
        </p:txBody>
      </p:sp>
    </p:spTree>
    <p:extLst>
      <p:ext uri="{BB962C8B-B14F-4D97-AF65-F5344CB8AC3E}">
        <p14:creationId xmlns:p14="http://schemas.microsoft.com/office/powerpoint/2010/main" val="619474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7C318AB-35FD-616E-E1E5-5DB3F99EEC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81F74EC-EEC3-2A0A-4B80-AC710F958545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</a:t>
            </a:r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direotr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03F361A-07BB-8018-73B7-7D6B5CDCF771}"/>
              </a:ext>
            </a:extLst>
          </p:cNvPr>
          <p:cNvSpPr txBox="1">
            <a:spLocks/>
          </p:cNvSpPr>
          <p:nvPr/>
        </p:nvSpPr>
        <p:spPr>
          <a:xfrm>
            <a:off x="2159698" y="119833"/>
            <a:ext cx="980253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– quota / unid.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7726D5E-C037-DDCE-879D-9FA1CD479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036" y="4918130"/>
            <a:ext cx="5410627" cy="1496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F151A50-4637-81F9-9BA3-B1F6076B4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035" y="1388710"/>
            <a:ext cx="5410627" cy="35294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2FBF9D5F-F679-0103-02D2-6E972D026908}"/>
              </a:ext>
            </a:extLst>
          </p:cNvPr>
          <p:cNvSpPr txBox="1">
            <a:spLocks/>
          </p:cNvSpPr>
          <p:nvPr/>
        </p:nvSpPr>
        <p:spPr>
          <a:xfrm>
            <a:off x="9401228" y="3666631"/>
            <a:ext cx="467742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01 unidade habitacional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82061A5-111F-0B34-3627-3C2F7547F32C}"/>
              </a:ext>
            </a:extLst>
          </p:cNvPr>
          <p:cNvSpPr txBox="1">
            <a:spLocks/>
          </p:cNvSpPr>
          <p:nvPr/>
        </p:nvSpPr>
        <p:spPr>
          <a:xfrm>
            <a:off x="9401228" y="3284748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263 - Quadro 12</a:t>
            </a:r>
          </a:p>
        </p:txBody>
      </p:sp>
    </p:spTree>
    <p:extLst>
      <p:ext uri="{BB962C8B-B14F-4D97-AF65-F5344CB8AC3E}">
        <p14:creationId xmlns:p14="http://schemas.microsoft.com/office/powerpoint/2010/main" val="1197057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C5CE937-872E-CC10-8332-B558C88ED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B9DB256-37FC-6476-7D11-C546995463DB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A6C5750-B37B-703B-B578-672E7C8FB361}"/>
              </a:ext>
            </a:extLst>
          </p:cNvPr>
          <p:cNvSpPr txBox="1">
            <a:spLocks/>
          </p:cNvSpPr>
          <p:nvPr/>
        </p:nvSpPr>
        <p:spPr>
          <a:xfrm>
            <a:off x="2159698" y="119833"/>
            <a:ext cx="9802530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– uso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149A4F9-93AF-1CC1-7D4C-DEAD5AE6A0C6}"/>
              </a:ext>
            </a:extLst>
          </p:cNvPr>
          <p:cNvSpPr txBox="1">
            <a:spLocks/>
          </p:cNvSpPr>
          <p:nvPr/>
        </p:nvSpPr>
        <p:spPr>
          <a:xfrm>
            <a:off x="9935411" y="3038395"/>
            <a:ext cx="467742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Habitação horizontal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Unifamiliar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Uso permitido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355F7D3-B20A-AD05-EE6B-BCB696B111F9}"/>
              </a:ext>
            </a:extLst>
          </p:cNvPr>
          <p:cNvSpPr txBox="1">
            <a:spLocks/>
          </p:cNvSpPr>
          <p:nvPr/>
        </p:nvSpPr>
        <p:spPr>
          <a:xfrm>
            <a:off x="9935411" y="2598948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ANEXO II - QUADRO I</a:t>
            </a:r>
          </a:p>
        </p:txBody>
      </p:sp>
      <p:pic>
        <p:nvPicPr>
          <p:cNvPr id="12" name="Imagem 11">
            <a:hlinkClick r:id="rId3"/>
            <a:extLst>
              <a:ext uri="{FF2B5EF4-FFF2-40B4-BE49-F238E27FC236}">
                <a16:creationId xmlns:a16="http://schemas.microsoft.com/office/drawing/2014/main" id="{3E75CA8C-C7E2-8AFA-3E44-25FE5740B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905" y="1140488"/>
            <a:ext cx="7916506" cy="55976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4239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5416F2-A072-AD7F-7E0F-6021AC082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92D1988-6D17-B25D-78BA-D81B26988C89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769278C-F71A-DB80-50A8-6ED133EDC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675" y="1258397"/>
            <a:ext cx="5534797" cy="39153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B8EA985-0D88-3763-307A-0926136CC442}"/>
              </a:ext>
            </a:extLst>
          </p:cNvPr>
          <p:cNvSpPr txBox="1">
            <a:spLocks/>
          </p:cNvSpPr>
          <p:nvPr/>
        </p:nvSpPr>
        <p:spPr>
          <a:xfrm>
            <a:off x="7936472" y="2595782"/>
            <a:ext cx="467742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01 vaga para cada unidade habitacional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2E145A39-9023-FB24-93F0-A2F632674666}"/>
              </a:ext>
            </a:extLst>
          </p:cNvPr>
          <p:cNvSpPr txBox="1">
            <a:spLocks/>
          </p:cNvSpPr>
          <p:nvPr/>
        </p:nvSpPr>
        <p:spPr>
          <a:xfrm>
            <a:off x="7936472" y="2213899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ANEXO II - QUADRO III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B35BC10-6D7A-D6D2-7720-49A2F6DC3415}"/>
              </a:ext>
            </a:extLst>
          </p:cNvPr>
          <p:cNvSpPr txBox="1">
            <a:spLocks/>
          </p:cNvSpPr>
          <p:nvPr/>
        </p:nvSpPr>
        <p:spPr>
          <a:xfrm>
            <a:off x="2159697" y="119833"/>
            <a:ext cx="9603677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Índices urbanísticos – VAGAS E ACESSO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503A545-B4A5-64D2-1BC7-AE7840B87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40609"/>
            <a:ext cx="6030167" cy="14956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A256F6D-499F-B273-B081-D06E8C3D0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624619"/>
            <a:ext cx="6001588" cy="5334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69D85D6E-9C6E-2A65-D3FD-2ECD8211CC92}"/>
              </a:ext>
            </a:extLst>
          </p:cNvPr>
          <p:cNvSpPr txBox="1">
            <a:spLocks/>
          </p:cNvSpPr>
          <p:nvPr/>
        </p:nvSpPr>
        <p:spPr>
          <a:xfrm>
            <a:off x="1240600" y="6035980"/>
            <a:ext cx="4677428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REBAIXO DE 3,50M PARA LOTES DE FRENTE DE ATÉ 8M</a:t>
            </a:r>
          </a:p>
          <a:p>
            <a:pPr algn="r"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REBAIXO DE 45% DA TESTADA PARA LOTES DE FRENTE SUPERIOR A 8M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2F9B3A8E-849C-E6BB-3BCD-171801DE5E1B}"/>
              </a:ext>
            </a:extLst>
          </p:cNvPr>
          <p:cNvSpPr txBox="1">
            <a:spLocks/>
          </p:cNvSpPr>
          <p:nvPr/>
        </p:nvSpPr>
        <p:spPr>
          <a:xfrm>
            <a:off x="3261988" y="5415524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266 </a:t>
            </a:r>
          </a:p>
        </p:txBody>
      </p:sp>
    </p:spTree>
    <p:extLst>
      <p:ext uri="{BB962C8B-B14F-4D97-AF65-F5344CB8AC3E}">
        <p14:creationId xmlns:p14="http://schemas.microsoft.com/office/powerpoint/2010/main" val="1966384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42F9D59-25BD-BE8D-AF44-4CB0AAC119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2663661-F3B4-88E9-87DF-2E89D1E88573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Código de obras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42A5B68-C9DC-5C65-CC84-3E0DC27FA809}"/>
              </a:ext>
            </a:extLst>
          </p:cNvPr>
          <p:cNvSpPr txBox="1">
            <a:spLocks/>
          </p:cNvSpPr>
          <p:nvPr/>
        </p:nvSpPr>
        <p:spPr>
          <a:xfrm>
            <a:off x="2159698" y="230439"/>
            <a:ext cx="7347557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CÓDIGO DE OBRAS - CALÇADAS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C897778-AAB9-1659-E266-0C85F76B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6322" y="1846855"/>
            <a:ext cx="7925906" cy="4534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0FD041D-17A9-2551-A1B4-EC9FE5E0F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155" y="1385021"/>
            <a:ext cx="8259328" cy="21338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B9B3EC80-A36B-7987-E19D-FADA91806C7C}"/>
              </a:ext>
            </a:extLst>
          </p:cNvPr>
          <p:cNvSpPr txBox="1">
            <a:spLocks/>
          </p:cNvSpPr>
          <p:nvPr/>
        </p:nvSpPr>
        <p:spPr>
          <a:xfrm>
            <a:off x="1367604" y="4209397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25</a:t>
            </a:r>
          </a:p>
          <a:p>
            <a:pPr algn="r"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 LC 606/2021</a:t>
            </a:r>
          </a:p>
        </p:txBody>
      </p:sp>
    </p:spTree>
    <p:extLst>
      <p:ext uri="{BB962C8B-B14F-4D97-AF65-F5344CB8AC3E}">
        <p14:creationId xmlns:p14="http://schemas.microsoft.com/office/powerpoint/2010/main" val="1366123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6E0815B-93B2-544A-F574-B174554C5F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9AC2ADCF-7A58-6AA3-2F58-F121ED529299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Código de obras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CBE9BD8-E6B6-2364-0D3B-42E48DCFA729}"/>
              </a:ext>
            </a:extLst>
          </p:cNvPr>
          <p:cNvSpPr txBox="1">
            <a:spLocks/>
          </p:cNvSpPr>
          <p:nvPr/>
        </p:nvSpPr>
        <p:spPr>
          <a:xfrm>
            <a:off x="2159698" y="230439"/>
            <a:ext cx="859974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CÓDIGO DE OBRAS - RESERVATÓRIO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A5507C0-6005-6271-85F1-80F7F6594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602"/>
          <a:stretch/>
        </p:blipFill>
        <p:spPr>
          <a:xfrm>
            <a:off x="2122413" y="1388679"/>
            <a:ext cx="8221222" cy="2531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84CEF1AA-E78B-88B8-6EB5-728A28B53BEF}"/>
              </a:ext>
            </a:extLst>
          </p:cNvPr>
          <p:cNvSpPr txBox="1">
            <a:spLocks/>
          </p:cNvSpPr>
          <p:nvPr/>
        </p:nvSpPr>
        <p:spPr>
          <a:xfrm>
            <a:off x="2122413" y="4160703"/>
            <a:ext cx="6580567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VOLUME RESERVATÓRIO = ÁREA DO TERRENO – ÁREA PERMEÁVEL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10AAB08-3CCC-A657-4F99-59EB748DC39D}"/>
              </a:ext>
            </a:extLst>
          </p:cNvPr>
          <p:cNvCxnSpPr>
            <a:cxnSpLocks/>
          </p:cNvCxnSpPr>
          <p:nvPr/>
        </p:nvCxnSpPr>
        <p:spPr>
          <a:xfrm flipH="1">
            <a:off x="4193611" y="4603755"/>
            <a:ext cx="283088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ítulo 1">
            <a:extLst>
              <a:ext uri="{FF2B5EF4-FFF2-40B4-BE49-F238E27FC236}">
                <a16:creationId xmlns:a16="http://schemas.microsoft.com/office/drawing/2014/main" id="{4E172C58-547D-0939-1852-95D322112C14}"/>
              </a:ext>
            </a:extLst>
          </p:cNvPr>
          <p:cNvSpPr txBox="1">
            <a:spLocks/>
          </p:cNvSpPr>
          <p:nvPr/>
        </p:nvSpPr>
        <p:spPr>
          <a:xfrm>
            <a:off x="5275954" y="4465868"/>
            <a:ext cx="666195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100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D81012B-E1CF-E9C9-0430-64281D83C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741643"/>
            <a:ext cx="5781610" cy="1848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3A98CD3-6241-9DAA-437F-61995555369D}"/>
              </a:ext>
            </a:extLst>
          </p:cNvPr>
          <p:cNvSpPr txBox="1">
            <a:spLocks/>
          </p:cNvSpPr>
          <p:nvPr/>
        </p:nvSpPr>
        <p:spPr>
          <a:xfrm>
            <a:off x="2480208" y="5665899"/>
            <a:ext cx="265604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31</a:t>
            </a:r>
          </a:p>
          <a:p>
            <a:pPr algn="r"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 LC 606/2021</a:t>
            </a:r>
          </a:p>
        </p:txBody>
      </p:sp>
    </p:spTree>
    <p:extLst>
      <p:ext uri="{BB962C8B-B14F-4D97-AF65-F5344CB8AC3E}">
        <p14:creationId xmlns:p14="http://schemas.microsoft.com/office/powerpoint/2010/main" val="389167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 flipH="1">
            <a:off x="1613064" y="2766951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/>
          <p:cNvSpPr txBox="1">
            <a:spLocks/>
          </p:cNvSpPr>
          <p:nvPr/>
        </p:nvSpPr>
        <p:spPr>
          <a:xfrm>
            <a:off x="1518290" y="1308905"/>
            <a:ext cx="4300619" cy="1648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Apresentação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7454590" y="1407502"/>
            <a:ext cx="2784592" cy="860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latin typeface="Bebas Neue" panose="020B0606020202050201" pitchFamily="34" charset="0"/>
              </a:rPr>
              <a:t>Manual de procedimentos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696576" y="2440797"/>
            <a:ext cx="4300619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Modelo de Apresentação dos Documentos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Modelo de Apresentação de Projetos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Documentos por Assunto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Taxas por Assunto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Resoluções e Comunicados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Work"/>
              </a:rPr>
              <a:t>Modelo de Placa de Identificação de Obra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3109018" y="4322295"/>
            <a:ext cx="1810116" cy="6829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Acesse através</a:t>
            </a:r>
          </a:p>
          <a:p>
            <a:pPr algn="ctr"/>
            <a:r>
              <a:rPr lang="pt-BR" sz="2000" dirty="0">
                <a:latin typeface="Bebas Neue" panose="020B0606020202050201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Deste link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211318" y="4281238"/>
            <a:ext cx="1605516" cy="6829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863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359608" y="1359609"/>
            <a:ext cx="4276960" cy="155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Manual de procedimentos</a:t>
            </a:r>
          </a:p>
        </p:txBody>
      </p:sp>
      <p:pic>
        <p:nvPicPr>
          <p:cNvPr id="3" name="Imagem 2">
            <a:hlinkClick r:id="rId3"/>
            <a:extLst>
              <a:ext uri="{FF2B5EF4-FFF2-40B4-BE49-F238E27FC236}">
                <a16:creationId xmlns:a16="http://schemas.microsoft.com/office/drawing/2014/main" id="{E66E61FF-3EE4-9766-981B-2751980A8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527" y="15773"/>
            <a:ext cx="8505479" cy="6799894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46930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359608" y="1359609"/>
            <a:ext cx="4276960" cy="155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MODELO DE DOCUMENTOS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A127D22-D9D9-7E47-FBE6-35E44F7D4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090" y="0"/>
            <a:ext cx="4043489" cy="57573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5B8D135-8F9F-D7E6-24C7-5B34C20F2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969" y="534384"/>
            <a:ext cx="4038285" cy="57573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ED91ACA-A8A7-E20D-C2B4-031B7272B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5834" y="1100666"/>
            <a:ext cx="4058328" cy="5757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806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9A8BD9-F066-FCCA-F737-A06E8342F5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D90298D-AA5B-37DB-5A7F-C80812EEEBFE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Modelo de documentos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6106E54-EFDB-8E34-D440-DBF5EF2D7F14}"/>
              </a:ext>
            </a:extLst>
          </p:cNvPr>
          <p:cNvSpPr txBox="1">
            <a:spLocks/>
          </p:cNvSpPr>
          <p:nvPr/>
        </p:nvSpPr>
        <p:spPr>
          <a:xfrm>
            <a:off x="2010806" y="321879"/>
            <a:ext cx="717077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Apresentação de projeto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44D7FCD-8E3A-80E2-ED07-C0D7A4ACE730}"/>
              </a:ext>
            </a:extLst>
          </p:cNvPr>
          <p:cNvSpPr txBox="1">
            <a:spLocks/>
          </p:cNvSpPr>
          <p:nvPr/>
        </p:nvSpPr>
        <p:spPr>
          <a:xfrm>
            <a:off x="2527794" y="1219219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Verificar o </a:t>
            </a:r>
            <a:r>
              <a:rPr lang="pt-BR" sz="2000" dirty="0">
                <a:solidFill>
                  <a:srgbClr val="FF0000"/>
                </a:solidFill>
                <a:latin typeface="Bebas Neue" panose="020B0606020202050201" pitchFamily="34" charset="0"/>
              </a:rPr>
              <a:t>modelo a</a:t>
            </a:r>
            <a:r>
              <a:rPr lang="pt-BR" sz="2000" dirty="0">
                <a:latin typeface="Bebas Neue" panose="020B0606020202050201" pitchFamily="34" charset="0"/>
              </a:rPr>
              <a:t> de apresentação de projeto disponível no sítio da </a:t>
            </a:r>
            <a:r>
              <a:rPr lang="pt-BR" sz="2000" dirty="0" err="1">
                <a:latin typeface="Bebas Neue" panose="020B0606020202050201" pitchFamily="34" charset="0"/>
              </a:rPr>
              <a:t>pmj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210C058-3115-A218-72FC-C74DD9DC2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35" y="1762941"/>
            <a:ext cx="7364215" cy="5028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64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1359608" y="1359609"/>
            <a:ext cx="4276960" cy="155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Modelo de documentos</a:t>
            </a:r>
          </a:p>
        </p:txBody>
      </p:sp>
      <p:pic>
        <p:nvPicPr>
          <p:cNvPr id="5" name="Imagem 4">
            <a:hlinkClick r:id="rId3"/>
            <a:extLst>
              <a:ext uri="{FF2B5EF4-FFF2-40B4-BE49-F238E27FC236}">
                <a16:creationId xmlns:a16="http://schemas.microsoft.com/office/drawing/2014/main" id="{00CDA414-B735-8E69-4064-3AA86648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457" y="62382"/>
            <a:ext cx="10671543" cy="6733236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0150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AB6DA1B-C256-F5B7-F28D-B1FACDF55C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29D554A-10BE-9CAD-9550-01EEFB05A52A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Itens de análise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45D2AFD-AFFE-072D-3A2C-BA38C7B1843A}"/>
              </a:ext>
            </a:extLst>
          </p:cNvPr>
          <p:cNvSpPr txBox="1">
            <a:spLocks/>
          </p:cNvSpPr>
          <p:nvPr/>
        </p:nvSpPr>
        <p:spPr>
          <a:xfrm>
            <a:off x="2231056" y="447073"/>
            <a:ext cx="717077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Principais itens de análise de processos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BD8D5BD-DCFE-54FD-E2BF-F7666390A3EE}"/>
              </a:ext>
            </a:extLst>
          </p:cNvPr>
          <p:cNvSpPr txBox="1">
            <a:spLocks/>
          </p:cNvSpPr>
          <p:nvPr/>
        </p:nvSpPr>
        <p:spPr>
          <a:xfrm>
            <a:off x="2231056" y="1957805"/>
            <a:ext cx="12119944" cy="4638310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Aprovação de TERRAPLENAGEM (movimentação acima de 100m³)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ALTURA MÁXIMA da edificação (gabarito </a:t>
            </a:r>
            <a:r>
              <a:rPr lang="pt-BR" sz="2000" dirty="0" err="1">
                <a:latin typeface="Bebas Neue" panose="020B0606020202050201" pitchFamily="34" charset="0"/>
              </a:rPr>
              <a:t>max</a:t>
            </a:r>
            <a:r>
              <a:rPr lang="pt-BR" sz="2000" dirty="0">
                <a:latin typeface="Bebas Neue" panose="020B0606020202050201" pitchFamily="34" charset="0"/>
              </a:rPr>
              <a:t>.)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APROVEITAMENTO	</a:t>
            </a:r>
          </a:p>
          <a:p>
            <a:pPr>
              <a:lnSpc>
                <a:spcPct val="100000"/>
              </a:lnSpc>
            </a:pPr>
            <a:r>
              <a:rPr lang="pt-BR" sz="2000" dirty="0" err="1">
                <a:latin typeface="Bebas Neue" panose="020B0606020202050201" pitchFamily="34" charset="0"/>
              </a:rPr>
              <a:t>áREA</a:t>
            </a:r>
            <a:r>
              <a:rPr lang="pt-BR" sz="2000" dirty="0">
                <a:latin typeface="Bebas Neue" panose="020B0606020202050201" pitchFamily="34" charset="0"/>
              </a:rPr>
              <a:t> PERMEAVEL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ARTIGO 25 - L.C. 606/2021 (calçada)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ARTIGO 31 - L.C. 606/2021 (reservatório)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ASSUNTO na documentação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Licenciamento na CETESB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CORTE LOGITUDINAL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DECLARAÇÃO DE RESPONSABILIDADE TÉCNICA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INSOLAÇÃO em dormitórios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Pagamento de </a:t>
            </a:r>
            <a:r>
              <a:rPr lang="pt-BR" sz="2000" dirty="0" err="1">
                <a:latin typeface="Bebas Neue" panose="020B0606020202050201" pitchFamily="34" charset="0"/>
              </a:rPr>
              <a:t>iss</a:t>
            </a:r>
            <a:r>
              <a:rPr lang="pt-BR" sz="2000" dirty="0">
                <a:latin typeface="Bebas Neue" panose="020B0606020202050201" pitchFamily="34" charset="0"/>
              </a:rPr>
              <a:t>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LEGENDA com hachuras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MEMORIAL DESCRITIVO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NUMERO DO CREA/CAU/CFT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Taxa de OCUPACAO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PERMEABILIDADE VISUAL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QUADRO DE ÁREAS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REBAIXAMENTO DE GUIA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FRONTAL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FUNDOS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RECUO LATERAL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REQUERIMENTO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PLANTA DE SITUAÇÃO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TITULO DE PROPRIEDADE (matrícula)	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VAGA DE VEICULOS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Informações sobre madeira nativa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Quota máxima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Construções existentes e/ou averbadas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Uso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Diretriz viária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Endereço em documentos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Nome e assinatura dos proprietários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57649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2BAA36F-E759-585B-BADF-62ABB8F60B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918333E-F6CF-5E08-F4D4-C80E927E7C9F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E89704-31AC-F6FC-2278-728E97493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942" y="2750487"/>
            <a:ext cx="9951422" cy="25776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6F484EF-C8B4-7EDE-C0C7-3051E19889CE}"/>
              </a:ext>
            </a:extLst>
          </p:cNvPr>
          <p:cNvSpPr txBox="1">
            <a:spLocks/>
          </p:cNvSpPr>
          <p:nvPr/>
        </p:nvSpPr>
        <p:spPr>
          <a:xfrm>
            <a:off x="2010806" y="321879"/>
            <a:ext cx="538410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PROTOCOLO - SAEPRO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FD8DECA-2B2E-C85B-0D5B-BA8331A62262}"/>
              </a:ext>
            </a:extLst>
          </p:cNvPr>
          <p:cNvSpPr txBox="1">
            <a:spLocks/>
          </p:cNvSpPr>
          <p:nvPr/>
        </p:nvSpPr>
        <p:spPr>
          <a:xfrm>
            <a:off x="1861942" y="1808309"/>
            <a:ext cx="6580567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Acessar a tela inicial e clicar em “novo”</a:t>
            </a:r>
          </a:p>
        </p:txBody>
      </p:sp>
    </p:spTree>
    <p:extLst>
      <p:ext uri="{BB962C8B-B14F-4D97-AF65-F5344CB8AC3E}">
        <p14:creationId xmlns:p14="http://schemas.microsoft.com/office/powerpoint/2010/main" val="3545697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D3F9614-B6E5-21C5-CBA6-42EEC7B6D6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0CFBF4-0BC3-855B-D06C-E6839212801A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95F720B-4B6F-20EA-788B-A7A51F7D9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876" y="1457946"/>
            <a:ext cx="8363824" cy="4875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B7E9158-E8F3-3A4A-FF9B-119035EEA8B5}"/>
              </a:ext>
            </a:extLst>
          </p:cNvPr>
          <p:cNvSpPr txBox="1">
            <a:spLocks/>
          </p:cNvSpPr>
          <p:nvPr/>
        </p:nvSpPr>
        <p:spPr>
          <a:xfrm>
            <a:off x="2370851" y="646416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Preencher todos os assuntos do projeto, segmentado por áreas, quantidade de unidades e pavimentos</a:t>
            </a:r>
          </a:p>
        </p:txBody>
      </p:sp>
    </p:spTree>
    <p:extLst>
      <p:ext uri="{BB962C8B-B14F-4D97-AF65-F5344CB8AC3E}">
        <p14:creationId xmlns:p14="http://schemas.microsoft.com/office/powerpoint/2010/main" val="3378559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A8521FC-C694-BAB4-CA84-D7B1B18EEA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95034C1-81F8-C0BE-1D78-E3AA2C40507D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4EF55CA-E3A5-7A42-7827-BCF30C264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003" y="713961"/>
            <a:ext cx="10212225" cy="1648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9A1EEEC-5208-2E79-7EFA-6DE5F4E1EF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54"/>
          <a:stretch/>
        </p:blipFill>
        <p:spPr>
          <a:xfrm>
            <a:off x="1750003" y="3087374"/>
            <a:ext cx="9869277" cy="3628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16B73AB7-9266-0C92-742A-FEBB3C823732}"/>
              </a:ext>
            </a:extLst>
          </p:cNvPr>
          <p:cNvSpPr txBox="1">
            <a:spLocks/>
          </p:cNvSpPr>
          <p:nvPr/>
        </p:nvSpPr>
        <p:spPr>
          <a:xfrm>
            <a:off x="1645228" y="141908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Caso o imóvel já possua processos de área existente, cadastrar no ambiente abaixo representado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43680662-7FEB-C94A-1D5C-96DCE7CBF436}"/>
              </a:ext>
            </a:extLst>
          </p:cNvPr>
          <p:cNvSpPr txBox="1">
            <a:spLocks/>
          </p:cNvSpPr>
          <p:nvPr/>
        </p:nvSpPr>
        <p:spPr>
          <a:xfrm>
            <a:off x="1750003" y="2492993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Caso o imóvel já possua processos a serem substituídos, cadastrar no ambiente abaixo representado</a:t>
            </a:r>
          </a:p>
        </p:txBody>
      </p:sp>
    </p:spTree>
    <p:extLst>
      <p:ext uri="{BB962C8B-B14F-4D97-AF65-F5344CB8AC3E}">
        <p14:creationId xmlns:p14="http://schemas.microsoft.com/office/powerpoint/2010/main" val="34441079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677908-680E-A9D2-38A2-58D2B26198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2B6F7EE-1689-654F-CC49-A8930B105ABA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6CBB2B3-A50F-F23B-6A27-3DC4E2BE4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7" y="1307745"/>
            <a:ext cx="9974067" cy="5058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0F64A30-1BD7-5F69-B3AB-CBC5D69A906A}"/>
              </a:ext>
            </a:extLst>
          </p:cNvPr>
          <p:cNvSpPr txBox="1">
            <a:spLocks/>
          </p:cNvSpPr>
          <p:nvPr/>
        </p:nvSpPr>
        <p:spPr>
          <a:xfrm>
            <a:off x="1881807" y="580423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 número do contribuinte do imóvel</a:t>
            </a:r>
          </a:p>
        </p:txBody>
      </p:sp>
    </p:spTree>
    <p:extLst>
      <p:ext uri="{BB962C8B-B14F-4D97-AF65-F5344CB8AC3E}">
        <p14:creationId xmlns:p14="http://schemas.microsoft.com/office/powerpoint/2010/main" val="2206360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B8A8A3C-96CA-4EA9-79F2-10DEF8EB5F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08D4969-7CAE-2F3C-8858-45693A529F3C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808DBD9-1E25-AE04-FCDB-D0F33A9D7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319" y="876149"/>
            <a:ext cx="9840698" cy="5725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4945117-884F-B404-8289-AB50AAFB093A}"/>
              </a:ext>
            </a:extLst>
          </p:cNvPr>
          <p:cNvSpPr txBox="1">
            <a:spLocks/>
          </p:cNvSpPr>
          <p:nvPr/>
        </p:nvSpPr>
        <p:spPr>
          <a:xfrm>
            <a:off x="1958319" y="256527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 número e a responsabilidade técnica e todas as </a:t>
            </a:r>
            <a:r>
              <a:rPr lang="pt-BR" sz="2000" dirty="0" err="1">
                <a:latin typeface="Bebas Neue" panose="020B0606020202050201" pitchFamily="34" charset="0"/>
              </a:rPr>
              <a:t>arts</a:t>
            </a:r>
            <a:r>
              <a:rPr lang="pt-BR" sz="2000" dirty="0">
                <a:latin typeface="Bebas Neue" panose="020B0606020202050201" pitchFamily="34" charset="0"/>
              </a:rPr>
              <a:t>/</a:t>
            </a:r>
            <a:r>
              <a:rPr lang="pt-BR" sz="2000" dirty="0" err="1">
                <a:latin typeface="Bebas Neue" panose="020B0606020202050201" pitchFamily="34" charset="0"/>
              </a:rPr>
              <a:t>rrts</a:t>
            </a:r>
            <a:r>
              <a:rPr lang="pt-BR" sz="2000" dirty="0">
                <a:latin typeface="Bebas Neue" panose="020B0606020202050201" pitchFamily="34" charset="0"/>
              </a:rPr>
              <a:t>/</a:t>
            </a:r>
            <a:r>
              <a:rPr lang="pt-BR" sz="2000" dirty="0" err="1">
                <a:latin typeface="Bebas Neue" panose="020B0606020202050201" pitchFamily="34" charset="0"/>
              </a:rPr>
              <a:t>trts</a:t>
            </a:r>
            <a:r>
              <a:rPr lang="pt-BR" sz="2000" dirty="0">
                <a:latin typeface="Bebas Neue" panose="020B0606020202050201" pitchFamily="34" charset="0"/>
              </a:rPr>
              <a:t> emitidas sobre o processo</a:t>
            </a:r>
          </a:p>
        </p:txBody>
      </p:sp>
    </p:spTree>
    <p:extLst>
      <p:ext uri="{BB962C8B-B14F-4D97-AF65-F5344CB8AC3E}">
        <p14:creationId xmlns:p14="http://schemas.microsoft.com/office/powerpoint/2010/main" val="1736821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9A6AAD3-1F4A-A4AE-BBB5-DC31C677DC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9233E47-8E94-559D-EF00-D694D38554DF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0C0AA95-F794-963B-473A-57CF65CB1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564" y="619411"/>
            <a:ext cx="6965330" cy="61093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133FF8A-C2C5-A88F-3BE3-6ED5F40F3B84}"/>
              </a:ext>
            </a:extLst>
          </p:cNvPr>
          <p:cNvSpPr txBox="1">
            <a:spLocks/>
          </p:cNvSpPr>
          <p:nvPr/>
        </p:nvSpPr>
        <p:spPr>
          <a:xfrm>
            <a:off x="3023673" y="57436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os dados de todos os interessados do processo</a:t>
            </a:r>
          </a:p>
        </p:txBody>
      </p:sp>
    </p:spTree>
    <p:extLst>
      <p:ext uri="{BB962C8B-B14F-4D97-AF65-F5344CB8AC3E}">
        <p14:creationId xmlns:p14="http://schemas.microsoft.com/office/powerpoint/2010/main" val="3608565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FE60DE4-7F0F-AF8C-9BF5-0EC78ABE95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EEC426D-C3E8-3444-C1EE-8A6DD3FCD357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1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DCAE040-0E87-D3AD-2306-234CE0836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492" y="635535"/>
            <a:ext cx="5553850" cy="6163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DE28B17-FD19-A86F-8B72-92CBE3CDD1E7}"/>
              </a:ext>
            </a:extLst>
          </p:cNvPr>
          <p:cNvSpPr txBox="1">
            <a:spLocks/>
          </p:cNvSpPr>
          <p:nvPr/>
        </p:nvSpPr>
        <p:spPr>
          <a:xfrm>
            <a:off x="3428491" y="58930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Apresentar toda a documentação obrigatória e adicional para o processo</a:t>
            </a:r>
          </a:p>
        </p:txBody>
      </p:sp>
    </p:spTree>
    <p:extLst>
      <p:ext uri="{BB962C8B-B14F-4D97-AF65-F5344CB8AC3E}">
        <p14:creationId xmlns:p14="http://schemas.microsoft.com/office/powerpoint/2010/main" val="4198019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303EEBF-E0F1-C867-ADFC-FDE3BA044EA7}"/>
              </a:ext>
            </a:extLst>
          </p:cNvPr>
          <p:cNvSpPr txBox="1">
            <a:spLocks/>
          </p:cNvSpPr>
          <p:nvPr/>
        </p:nvSpPr>
        <p:spPr>
          <a:xfrm>
            <a:off x="2900757" y="1701113"/>
            <a:ext cx="6741276" cy="1092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6000" dirty="0">
                <a:latin typeface="Bebas Neue" panose="020B0606020202050201" pitchFamily="34" charset="0"/>
              </a:rPr>
              <a:t>ESTUDO DE CASO 2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BD86286-78FE-F44F-E0BA-2099255030AB}"/>
              </a:ext>
            </a:extLst>
          </p:cNvPr>
          <p:cNvSpPr txBox="1">
            <a:spLocks/>
          </p:cNvSpPr>
          <p:nvPr/>
        </p:nvSpPr>
        <p:spPr>
          <a:xfrm>
            <a:off x="2900757" y="2628212"/>
            <a:ext cx="6925868" cy="2667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Desdobro de lote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2400" dirty="0">
                <a:latin typeface="Bebas Neue" panose="020B0606020202050201" pitchFamily="34" charset="0"/>
              </a:rPr>
              <a:t>INFORMAÇÕES DO imóvel: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Endereço: R. PAULO MOLENA, N. 85, LOTE 07, MEDEIROS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ÁREA: 1.533M²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FRENTE: 20M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Contribuinte Imobiliário: 68.018.0126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3CC9AAE-D957-C66F-45A5-637D18B547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3"/>
          <a:stretch/>
        </p:blipFill>
        <p:spPr>
          <a:xfrm>
            <a:off x="8478982" y="0"/>
            <a:ext cx="8617527" cy="7754586"/>
          </a:xfrm>
          <a:prstGeom prst="trapezoid">
            <a:avLst/>
          </a:prstGeom>
        </p:spPr>
      </p:pic>
    </p:spTree>
    <p:extLst>
      <p:ext uri="{BB962C8B-B14F-4D97-AF65-F5344CB8AC3E}">
        <p14:creationId xmlns:p14="http://schemas.microsoft.com/office/powerpoint/2010/main" val="969283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4AE660E-E156-3283-00AC-AB94CCBA63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0EA8DA3-6F04-775F-21BD-91E93B0223F4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Geo</a:t>
            </a:r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jundiai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017FFD9-A6D7-024A-C90E-9C3C961DE241}"/>
              </a:ext>
            </a:extLst>
          </p:cNvPr>
          <p:cNvSpPr txBox="1">
            <a:spLocks/>
          </p:cNvSpPr>
          <p:nvPr/>
        </p:nvSpPr>
        <p:spPr>
          <a:xfrm>
            <a:off x="2145805" y="541940"/>
            <a:ext cx="4393623" cy="814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Dados do imóvel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74BD04EE-3204-BF8C-1E97-1318D1CB5ACD}"/>
              </a:ext>
            </a:extLst>
          </p:cNvPr>
          <p:cNvSpPr txBox="1">
            <a:spLocks/>
          </p:cNvSpPr>
          <p:nvPr/>
        </p:nvSpPr>
        <p:spPr>
          <a:xfrm>
            <a:off x="6539428" y="698856"/>
            <a:ext cx="5422800" cy="657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Zoneamento: Zona de Preservação dos Bairros – ZPB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Classificação Viária: Via de circulação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605A161-C84D-A746-57A7-ABD7FDC4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596" y="1552575"/>
            <a:ext cx="9808984" cy="47634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265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B86E6F9-B7DD-7B03-974A-B23850030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4562B1A-B5FE-1874-ECB8-569E02D11849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Plano diretor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DB4B768-D473-DEF9-DCD3-5C6746CCAB81}"/>
              </a:ext>
            </a:extLst>
          </p:cNvPr>
          <p:cNvSpPr txBox="1">
            <a:spLocks/>
          </p:cNvSpPr>
          <p:nvPr/>
        </p:nvSpPr>
        <p:spPr>
          <a:xfrm>
            <a:off x="8893369" y="2914651"/>
            <a:ext cx="4430560" cy="1516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Testada mínima parcelada: 10m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Área mínima parcelada: 500m²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Bebas Neue" panose="020B0606020202050201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Quantidade de unidades: 02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713D171-4553-3AB2-E6AC-B9490D361377}"/>
              </a:ext>
            </a:extLst>
          </p:cNvPr>
          <p:cNvSpPr txBox="1">
            <a:spLocks/>
          </p:cNvSpPr>
          <p:nvPr/>
        </p:nvSpPr>
        <p:spPr>
          <a:xfrm>
            <a:off x="8979094" y="2527747"/>
            <a:ext cx="2487460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Bebas Neue" panose="020B0606020202050201" pitchFamily="34" charset="0"/>
              </a:rPr>
              <a:t>Artigo 289 - Quadro 14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8E1E167-7F86-FB16-733A-2E01597AD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176" y="1466598"/>
            <a:ext cx="6757523" cy="40674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00283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B9839B1-6712-8120-CCEC-2128B39DE6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3579F6E-0479-5DD6-466F-36B49017BD6A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Modelos de documentos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E86A37F-F02A-0DE5-EEDD-63E4950C36CD}"/>
              </a:ext>
            </a:extLst>
          </p:cNvPr>
          <p:cNvSpPr txBox="1">
            <a:spLocks/>
          </p:cNvSpPr>
          <p:nvPr/>
        </p:nvSpPr>
        <p:spPr>
          <a:xfrm>
            <a:off x="2010806" y="321879"/>
            <a:ext cx="717077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Apresentação de projeto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1EE35D7-C681-B1CA-20D0-8F1603CEB0C6}"/>
              </a:ext>
            </a:extLst>
          </p:cNvPr>
          <p:cNvSpPr txBox="1">
            <a:spLocks/>
          </p:cNvSpPr>
          <p:nvPr/>
        </p:nvSpPr>
        <p:spPr>
          <a:xfrm>
            <a:off x="2527794" y="1219219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Verificar o </a:t>
            </a:r>
            <a:r>
              <a:rPr lang="pt-BR" sz="2000" dirty="0">
                <a:solidFill>
                  <a:srgbClr val="FF0000"/>
                </a:solidFill>
                <a:latin typeface="Bebas Neue" panose="020B0606020202050201" pitchFamily="34" charset="0"/>
              </a:rPr>
              <a:t>modelo h</a:t>
            </a:r>
            <a:r>
              <a:rPr lang="pt-BR" sz="2000" dirty="0">
                <a:latin typeface="Bebas Neue" panose="020B0606020202050201" pitchFamily="34" charset="0"/>
              </a:rPr>
              <a:t> de apresentação de projeto disponível no sítio da </a:t>
            </a:r>
            <a:r>
              <a:rPr lang="pt-BR" sz="2000" dirty="0" err="1">
                <a:latin typeface="Bebas Neue" panose="020B0606020202050201" pitchFamily="34" charset="0"/>
              </a:rPr>
              <a:t>pmj</a:t>
            </a:r>
            <a:endParaRPr lang="pt-BR" sz="2000" dirty="0">
              <a:latin typeface="Bebas Neue" panose="020B0606020202050201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90CBDE8-90DF-C863-2854-64A6FEFAF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35" y="1762941"/>
            <a:ext cx="7364215" cy="5028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76931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695590-D7B6-0766-0C38-688E2BB22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FE88465-D7C9-F6CC-819C-A6EC928F07BF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Modelos de documentos</a:t>
            </a:r>
          </a:p>
        </p:txBody>
      </p:sp>
      <p:pic>
        <p:nvPicPr>
          <p:cNvPr id="7" name="Imagem 6">
            <a:hlinkClick r:id="rId3"/>
            <a:extLst>
              <a:ext uri="{FF2B5EF4-FFF2-40B4-BE49-F238E27FC236}">
                <a16:creationId xmlns:a16="http://schemas.microsoft.com/office/drawing/2014/main" id="{7FC207EC-8B44-61D2-D2EF-0496C1F51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742" y="1533525"/>
            <a:ext cx="10530903" cy="4290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2096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411D412-114B-65F1-232B-B87522F7D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2941BD3-B40F-E15A-F659-3126359FF704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apresentação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Itens de análise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DE245CD-1BC7-8AF3-7293-48688EBCD0FA}"/>
              </a:ext>
            </a:extLst>
          </p:cNvPr>
          <p:cNvSpPr txBox="1">
            <a:spLocks/>
          </p:cNvSpPr>
          <p:nvPr/>
        </p:nvSpPr>
        <p:spPr>
          <a:xfrm>
            <a:off x="2231056" y="447073"/>
            <a:ext cx="717077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Principais itens de análise de processos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CB01F50-752F-CD42-2BC5-C6227EC98673}"/>
              </a:ext>
            </a:extLst>
          </p:cNvPr>
          <p:cNvSpPr txBox="1">
            <a:spLocks/>
          </p:cNvSpPr>
          <p:nvPr/>
        </p:nvSpPr>
        <p:spPr>
          <a:xfrm>
            <a:off x="2231056" y="2503905"/>
            <a:ext cx="12119944" cy="2995195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ART/RRT/TRT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LICENCIAMENTO CETESB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PROJETO DE ANEXAÇÃO/DESDOBRO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REQUERIMENTO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NÚMERO DO CREA/CAU/CFT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NOME DOS CONFRONTANTES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DESCRICAO PERIMETRICA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DIRETRIZES URBANÍSTICAS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DIRETRIZ VIÁRIA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TITULO DE PROPRIEDADE (MATRÍCULA)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SITUACAO ATUAL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SITUAÇÃO INTERMEDIÁRIA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SITUACAO PRETENDIDA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ASSUNTO NA DOCUMENTAÇÃO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PAGAMENTO DE ISS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PLANTA DE SITUAÇÃO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ENDEREÇO EM DOCUMENTOS</a:t>
            </a:r>
          </a:p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NOME E ASSINATURA DOS PROPRIETÁRIOS</a:t>
            </a:r>
          </a:p>
        </p:txBody>
      </p:sp>
    </p:spTree>
    <p:extLst>
      <p:ext uri="{BB962C8B-B14F-4D97-AF65-F5344CB8AC3E}">
        <p14:creationId xmlns:p14="http://schemas.microsoft.com/office/powerpoint/2010/main" val="28455609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48B426F-38BF-C043-41FE-F96CE4349A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159488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CCF4C52-476F-7B0B-1B40-4959243FF0C8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34237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41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86505E-615D-EA61-AA6C-44EAA3DDB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942" y="2750487"/>
            <a:ext cx="9951422" cy="25776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E594184-DF9F-E0DA-716A-A4EE2AAEEAAD}"/>
              </a:ext>
            </a:extLst>
          </p:cNvPr>
          <p:cNvSpPr txBox="1">
            <a:spLocks/>
          </p:cNvSpPr>
          <p:nvPr/>
        </p:nvSpPr>
        <p:spPr>
          <a:xfrm>
            <a:off x="2010806" y="321879"/>
            <a:ext cx="5384102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PROTOCOLO - SAEPRO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BDC015F-AC20-7AC7-C589-D7CF738B3707}"/>
              </a:ext>
            </a:extLst>
          </p:cNvPr>
          <p:cNvSpPr txBox="1">
            <a:spLocks/>
          </p:cNvSpPr>
          <p:nvPr/>
        </p:nvSpPr>
        <p:spPr>
          <a:xfrm>
            <a:off x="1861942" y="1808309"/>
            <a:ext cx="6580567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Acessar a tela inicial e clicar em “novo”</a:t>
            </a:r>
          </a:p>
        </p:txBody>
      </p:sp>
    </p:spTree>
    <p:extLst>
      <p:ext uri="{BB962C8B-B14F-4D97-AF65-F5344CB8AC3E}">
        <p14:creationId xmlns:p14="http://schemas.microsoft.com/office/powerpoint/2010/main" val="24038234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89175B92-BCD8-32D2-98D1-2004C4290CEF}"/>
              </a:ext>
            </a:extLst>
          </p:cNvPr>
          <p:cNvSpPr txBox="1">
            <a:spLocks/>
          </p:cNvSpPr>
          <p:nvPr/>
        </p:nvSpPr>
        <p:spPr>
          <a:xfrm>
            <a:off x="2370851" y="646416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Preencher todos os assuntos do projeto, segmentado por áreas, quantidade de unidades e pavimentos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1808F8E-144C-646B-75E9-490D80BF28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9512F8D-54BB-D800-B021-CA6D1ECEB9A3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11E3199-49D4-3090-CA0A-BC88E00D4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153" y="1515698"/>
            <a:ext cx="9434434" cy="44949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9187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120B06B-263D-24AB-A561-EB16C321F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003" y="713961"/>
            <a:ext cx="10212225" cy="1648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55035BD-3698-5084-3997-FF6797C882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654"/>
          <a:stretch/>
        </p:blipFill>
        <p:spPr>
          <a:xfrm>
            <a:off x="1750003" y="3087374"/>
            <a:ext cx="9869277" cy="3628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D26BF25-DDE8-C541-E88F-81F95A88D2D7}"/>
              </a:ext>
            </a:extLst>
          </p:cNvPr>
          <p:cNvSpPr txBox="1">
            <a:spLocks/>
          </p:cNvSpPr>
          <p:nvPr/>
        </p:nvSpPr>
        <p:spPr>
          <a:xfrm>
            <a:off x="1645228" y="141908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Caso o imóvel já possua processos de área existente, cadastrar no ambiente abaixo representado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2F82CF5-B77D-4C56-3519-0F65E0A013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7EEA123-23A7-7AF4-2D1C-2EF1884392DC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CE51FE6-A547-C2F0-3414-161DB6A25028}"/>
              </a:ext>
            </a:extLst>
          </p:cNvPr>
          <p:cNvSpPr txBox="1">
            <a:spLocks/>
          </p:cNvSpPr>
          <p:nvPr/>
        </p:nvSpPr>
        <p:spPr>
          <a:xfrm>
            <a:off x="1750003" y="2492993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Caso o imóvel já possua processos a serem substituídos, cadastrar no ambiente abaixo representado</a:t>
            </a:r>
          </a:p>
        </p:txBody>
      </p:sp>
    </p:spTree>
    <p:extLst>
      <p:ext uri="{BB962C8B-B14F-4D97-AF65-F5344CB8AC3E}">
        <p14:creationId xmlns:p14="http://schemas.microsoft.com/office/powerpoint/2010/main" val="39774871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1C1E823-D4FE-9599-E7CB-7775836D5B1D}"/>
              </a:ext>
            </a:extLst>
          </p:cNvPr>
          <p:cNvSpPr txBox="1">
            <a:spLocks/>
          </p:cNvSpPr>
          <p:nvPr/>
        </p:nvSpPr>
        <p:spPr>
          <a:xfrm>
            <a:off x="1881807" y="580423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 número do contribuinte do imóvel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D1CBB7-82E4-FBAC-57CC-E53B48C1E6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448E478-878C-EDAF-3656-0E6DBCA03BA6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CADB8FC-F539-FF70-DBCF-AACA86596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814" y="1339204"/>
            <a:ext cx="9852357" cy="5042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0288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5E7CED4-538D-1AA8-47D3-614B3409DB00}"/>
              </a:ext>
            </a:extLst>
          </p:cNvPr>
          <p:cNvSpPr txBox="1">
            <a:spLocks/>
          </p:cNvSpPr>
          <p:nvPr/>
        </p:nvSpPr>
        <p:spPr>
          <a:xfrm>
            <a:off x="1958319" y="256527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 número e a responsabilidade técnica e todas as </a:t>
            </a:r>
            <a:r>
              <a:rPr lang="pt-BR" sz="2000" dirty="0" err="1">
                <a:latin typeface="Bebas Neue" panose="020B0606020202050201" pitchFamily="34" charset="0"/>
              </a:rPr>
              <a:t>arts</a:t>
            </a:r>
            <a:r>
              <a:rPr lang="pt-BR" sz="2000" dirty="0">
                <a:latin typeface="Bebas Neue" panose="020B0606020202050201" pitchFamily="34" charset="0"/>
              </a:rPr>
              <a:t>/</a:t>
            </a:r>
            <a:r>
              <a:rPr lang="pt-BR" sz="2000" dirty="0" err="1">
                <a:latin typeface="Bebas Neue" panose="020B0606020202050201" pitchFamily="34" charset="0"/>
              </a:rPr>
              <a:t>rrts</a:t>
            </a:r>
            <a:r>
              <a:rPr lang="pt-BR" sz="2000" dirty="0">
                <a:latin typeface="Bebas Neue" panose="020B0606020202050201" pitchFamily="34" charset="0"/>
              </a:rPr>
              <a:t>/</a:t>
            </a:r>
            <a:r>
              <a:rPr lang="pt-BR" sz="2000" dirty="0" err="1">
                <a:latin typeface="Bebas Neue" panose="020B0606020202050201" pitchFamily="34" charset="0"/>
              </a:rPr>
              <a:t>trts</a:t>
            </a:r>
            <a:r>
              <a:rPr lang="pt-BR" sz="2000" dirty="0">
                <a:latin typeface="Bebas Neue" panose="020B0606020202050201" pitchFamily="34" charset="0"/>
              </a:rPr>
              <a:t> emitidas sobre o processo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2B6C555-EA58-DC71-6FA9-11A1651C71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03C551B3-1602-D8F9-7E8D-17AA86FB4843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E8DE8E-8A25-A5E8-9B3D-A15452FB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319" y="1172223"/>
            <a:ext cx="9806850" cy="5429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44661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AD16F2D-F926-97F0-98CC-FA209970B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564" y="619411"/>
            <a:ext cx="6965330" cy="61093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13E7216-727D-128C-8EC5-648901BC28B8}"/>
              </a:ext>
            </a:extLst>
          </p:cNvPr>
          <p:cNvSpPr txBox="1">
            <a:spLocks/>
          </p:cNvSpPr>
          <p:nvPr/>
        </p:nvSpPr>
        <p:spPr>
          <a:xfrm>
            <a:off x="3023673" y="57436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Informar os dados de todos os interessados do processo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42EE09-28E2-B04C-01D6-9487A57EE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977FDF74-CA49-5988-2C6D-CD3FE0AC9CB8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</p:spTree>
    <p:extLst>
      <p:ext uri="{BB962C8B-B14F-4D97-AF65-F5344CB8AC3E}">
        <p14:creationId xmlns:p14="http://schemas.microsoft.com/office/powerpoint/2010/main" val="41341613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3ADB25C-2E87-71E4-3226-D519BFDE7C16}"/>
              </a:ext>
            </a:extLst>
          </p:cNvPr>
          <p:cNvSpPr txBox="1">
            <a:spLocks/>
          </p:cNvSpPr>
          <p:nvPr/>
        </p:nvSpPr>
        <p:spPr>
          <a:xfrm>
            <a:off x="3428491" y="58930"/>
            <a:ext cx="9434434" cy="61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Apresentar toda a documentação obrigatória e adicional para o processo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1720EA-5517-8D34-CBA0-A20C166353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8A50D3C-501F-EB7C-CF8A-BAFB59D64BED}"/>
              </a:ext>
            </a:extLst>
          </p:cNvPr>
          <p:cNvSpPr txBox="1">
            <a:spLocks/>
          </p:cNvSpPr>
          <p:nvPr/>
        </p:nvSpPr>
        <p:spPr>
          <a:xfrm rot="16200000">
            <a:off x="-1021186" y="1698032"/>
            <a:ext cx="3829887" cy="1327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ESTUDO CASO 2</a:t>
            </a:r>
          </a:p>
          <a:p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27C3CD3-F096-B327-A81A-57AE7D669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832" y="669259"/>
            <a:ext cx="7074647" cy="5998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01776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E1BF2F5-D4B5-1059-AAA1-05950E8BC1E8}"/>
              </a:ext>
            </a:extLst>
          </p:cNvPr>
          <p:cNvCxnSpPr/>
          <p:nvPr/>
        </p:nvCxnSpPr>
        <p:spPr>
          <a:xfrm flipH="1">
            <a:off x="1613064" y="486888"/>
            <a:ext cx="13856" cy="9262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DB60C31-CC5A-EA7E-67ED-9B18D4B8802D}"/>
              </a:ext>
            </a:extLst>
          </p:cNvPr>
          <p:cNvCxnSpPr/>
          <p:nvPr/>
        </p:nvCxnSpPr>
        <p:spPr>
          <a:xfrm flipH="1">
            <a:off x="1577440" y="2808515"/>
            <a:ext cx="13856" cy="35625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ítulo 1">
            <a:extLst>
              <a:ext uri="{FF2B5EF4-FFF2-40B4-BE49-F238E27FC236}">
                <a16:creationId xmlns:a16="http://schemas.microsoft.com/office/drawing/2014/main" id="{0A32A302-C433-6970-2978-E6AECBFB36E4}"/>
              </a:ext>
            </a:extLst>
          </p:cNvPr>
          <p:cNvSpPr txBox="1">
            <a:spLocks/>
          </p:cNvSpPr>
          <p:nvPr/>
        </p:nvSpPr>
        <p:spPr>
          <a:xfrm>
            <a:off x="1530165" y="1665166"/>
            <a:ext cx="3190505" cy="1154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err="1">
                <a:latin typeface="Bebas Neue" panose="020B0606020202050201" pitchFamily="34" charset="0"/>
              </a:rPr>
              <a:t>saepro</a:t>
            </a:r>
            <a:endParaRPr lang="pt-BR" sz="6000" dirty="0">
              <a:latin typeface="Bebas Neue" panose="020B0606020202050201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F060FBC-2176-9124-2FA0-466CC8A72F07}"/>
              </a:ext>
            </a:extLst>
          </p:cNvPr>
          <p:cNvSpPr txBox="1">
            <a:spLocks/>
          </p:cNvSpPr>
          <p:nvPr/>
        </p:nvSpPr>
        <p:spPr>
          <a:xfrm>
            <a:off x="3607850" y="2660847"/>
            <a:ext cx="6536403" cy="1275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>
                <a:latin typeface="Bebas Neue" panose="020B0606020202050201" pitchFamily="34" charset="0"/>
              </a:rPr>
              <a:t>RECURSO DO SISTEMA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67F359A-986D-F06E-E21E-2CEBE8F4D8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3"/>
          <a:stretch/>
        </p:blipFill>
        <p:spPr>
          <a:xfrm>
            <a:off x="8478982" y="0"/>
            <a:ext cx="8617527" cy="7754586"/>
          </a:xfrm>
          <a:prstGeom prst="trapezoid">
            <a:avLst/>
          </a:prstGeom>
        </p:spPr>
      </p:pic>
    </p:spTree>
    <p:extLst>
      <p:ext uri="{BB962C8B-B14F-4D97-AF65-F5344CB8AC3E}">
        <p14:creationId xmlns:p14="http://schemas.microsoft.com/office/powerpoint/2010/main" val="27928512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5" y="1036168"/>
            <a:ext cx="9342620" cy="4753766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 rot="16200000">
            <a:off x="-813393" y="949566"/>
            <a:ext cx="3040915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Tela de acesso</a:t>
            </a:r>
          </a:p>
        </p:txBody>
      </p:sp>
    </p:spTree>
    <p:extLst>
      <p:ext uri="{BB962C8B-B14F-4D97-AF65-F5344CB8AC3E}">
        <p14:creationId xmlns:p14="http://schemas.microsoft.com/office/powerpoint/2010/main" val="26135259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649" y="964666"/>
            <a:ext cx="9594422" cy="4896769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 rot="16200000">
            <a:off x="-2345505" y="2481677"/>
            <a:ext cx="6105139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Tela andamentos dos projetos</a:t>
            </a:r>
          </a:p>
        </p:txBody>
      </p:sp>
    </p:spTree>
    <p:extLst>
      <p:ext uri="{BB962C8B-B14F-4D97-AF65-F5344CB8AC3E}">
        <p14:creationId xmlns:p14="http://schemas.microsoft.com/office/powerpoint/2010/main" val="2148221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842" y="2948218"/>
            <a:ext cx="8678486" cy="828791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3669637" y="4222742"/>
            <a:ext cx="1575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tipo de</a:t>
            </a:r>
          </a:p>
          <a:p>
            <a:r>
              <a:rPr lang="pt-BR" dirty="0">
                <a:latin typeface="Work"/>
              </a:rPr>
              <a:t>solicitação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480109" y="1894715"/>
            <a:ext cx="169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numeração </a:t>
            </a:r>
          </a:p>
          <a:p>
            <a:r>
              <a:rPr lang="pt-BR" dirty="0">
                <a:latin typeface="Work"/>
              </a:rPr>
              <a:t>do protocolo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980051" y="1939287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nome do</a:t>
            </a:r>
          </a:p>
          <a:p>
            <a:r>
              <a:rPr lang="pt-BR" dirty="0">
                <a:latin typeface="Work"/>
              </a:rPr>
              <a:t>interessado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771441" y="4263284"/>
            <a:ext cx="1173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etapa do</a:t>
            </a:r>
          </a:p>
          <a:p>
            <a:r>
              <a:rPr lang="pt-BR" dirty="0">
                <a:latin typeface="Work"/>
              </a:rPr>
              <a:t>processo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648204" y="1940133"/>
            <a:ext cx="1294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status da</a:t>
            </a:r>
          </a:p>
          <a:p>
            <a:r>
              <a:rPr lang="pt-BR" dirty="0">
                <a:latin typeface="Work"/>
              </a:rPr>
              <a:t>etapa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9260936" y="4406603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informações</a:t>
            </a:r>
          </a:p>
          <a:p>
            <a:r>
              <a:rPr lang="pt-BR" dirty="0">
                <a:latin typeface="Work"/>
              </a:rPr>
              <a:t>adicionais</a:t>
            </a:r>
          </a:p>
        </p:txBody>
      </p:sp>
      <p:sp>
        <p:nvSpPr>
          <p:cNvPr id="14" name="Seta em curva para a esquerda 13"/>
          <p:cNvSpPr/>
          <p:nvPr/>
        </p:nvSpPr>
        <p:spPr>
          <a:xfrm rot="9657979" flipH="1">
            <a:off x="3964870" y="1964585"/>
            <a:ext cx="586890" cy="944899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Seta em curva para a esquerda 14"/>
          <p:cNvSpPr/>
          <p:nvPr/>
        </p:nvSpPr>
        <p:spPr>
          <a:xfrm rot="12508907" flipH="1" flipV="1">
            <a:off x="5148375" y="3553081"/>
            <a:ext cx="586890" cy="1293402"/>
          </a:xfrm>
          <a:prstGeom prst="curvedLeftArrow">
            <a:avLst>
              <a:gd name="adj1" fmla="val 25000"/>
              <a:gd name="adj2" fmla="val 53640"/>
              <a:gd name="adj3" fmla="val 26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Seta em curva para a esquerda 15"/>
          <p:cNvSpPr/>
          <p:nvPr/>
        </p:nvSpPr>
        <p:spPr>
          <a:xfrm rot="9657979" flipH="1">
            <a:off x="6300088" y="2007076"/>
            <a:ext cx="586890" cy="944899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Seta em curva para a esquerda 18"/>
          <p:cNvSpPr/>
          <p:nvPr/>
        </p:nvSpPr>
        <p:spPr>
          <a:xfrm rot="12508907" flipH="1" flipV="1">
            <a:off x="8066553" y="3527168"/>
            <a:ext cx="586890" cy="1293402"/>
          </a:xfrm>
          <a:prstGeom prst="curvedLeftArrow">
            <a:avLst>
              <a:gd name="adj1" fmla="val 25000"/>
              <a:gd name="adj2" fmla="val 53640"/>
              <a:gd name="adj3" fmla="val 26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Seta em curva para a esquerda 19"/>
          <p:cNvSpPr/>
          <p:nvPr/>
        </p:nvSpPr>
        <p:spPr>
          <a:xfrm rot="11575746" flipH="1" flipV="1">
            <a:off x="10783207" y="3271760"/>
            <a:ext cx="711721" cy="1654554"/>
          </a:xfrm>
          <a:prstGeom prst="curvedLeftArrow">
            <a:avLst>
              <a:gd name="adj1" fmla="val 25000"/>
              <a:gd name="adj2" fmla="val 53640"/>
              <a:gd name="adj3" fmla="val 26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Seta em curva para a esquerda 20"/>
          <p:cNvSpPr/>
          <p:nvPr/>
        </p:nvSpPr>
        <p:spPr>
          <a:xfrm rot="9657979" flipH="1">
            <a:off x="8849087" y="2030036"/>
            <a:ext cx="586890" cy="944899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/>
        </p:nvSpPr>
        <p:spPr>
          <a:xfrm rot="16200000">
            <a:off x="-2121902" y="2258074"/>
            <a:ext cx="565793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Tela andamento dos projetos</a:t>
            </a:r>
          </a:p>
        </p:txBody>
      </p:sp>
    </p:spTree>
    <p:extLst>
      <p:ext uri="{BB962C8B-B14F-4D97-AF65-F5344CB8AC3E}">
        <p14:creationId xmlns:p14="http://schemas.microsoft.com/office/powerpoint/2010/main" val="3084123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5956487" y="3881899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Consultar o</a:t>
            </a:r>
          </a:p>
          <a:p>
            <a:r>
              <a:rPr lang="pt-BR" dirty="0">
                <a:latin typeface="Work"/>
              </a:rPr>
              <a:t>Histórico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854369" y="1648325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Seleção </a:t>
            </a:r>
          </a:p>
          <a:p>
            <a:r>
              <a:rPr lang="pt-BR" dirty="0">
                <a:latin typeface="Work"/>
              </a:rPr>
              <a:t>de Ações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Tela andamento dos projetos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B51127-EEA9-31F4-10AE-6C2F31D62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916" y="2478415"/>
            <a:ext cx="5257716" cy="95058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773787" y="1860897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Visualizar Folha</a:t>
            </a:r>
          </a:p>
          <a:p>
            <a:r>
              <a:rPr lang="pt-BR" dirty="0">
                <a:latin typeface="Work"/>
              </a:rPr>
              <a:t>de Análise</a:t>
            </a:r>
          </a:p>
        </p:txBody>
      </p:sp>
      <p:sp>
        <p:nvSpPr>
          <p:cNvPr id="14" name="Seta em curva para a esquerda 13"/>
          <p:cNvSpPr/>
          <p:nvPr/>
        </p:nvSpPr>
        <p:spPr>
          <a:xfrm rot="9657979" flipH="1">
            <a:off x="4583189" y="1761182"/>
            <a:ext cx="586890" cy="944899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784498" y="3435718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Editar a</a:t>
            </a:r>
          </a:p>
          <a:p>
            <a:r>
              <a:rPr lang="pt-BR" dirty="0">
                <a:latin typeface="Work"/>
              </a:rPr>
              <a:t>Solicitação</a:t>
            </a:r>
          </a:p>
        </p:txBody>
      </p:sp>
      <p:sp>
        <p:nvSpPr>
          <p:cNvPr id="16" name="Seta em curva para a esquerda 15"/>
          <p:cNvSpPr/>
          <p:nvPr/>
        </p:nvSpPr>
        <p:spPr>
          <a:xfrm rot="12911346" flipH="1" flipV="1">
            <a:off x="5216514" y="3179988"/>
            <a:ext cx="510746" cy="1030816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471887" y="863834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Consultar o</a:t>
            </a:r>
          </a:p>
          <a:p>
            <a:r>
              <a:rPr lang="pt-BR" dirty="0">
                <a:latin typeface="Work"/>
              </a:rPr>
              <a:t>Comunique-se</a:t>
            </a:r>
          </a:p>
        </p:txBody>
      </p:sp>
      <p:sp>
        <p:nvSpPr>
          <p:cNvPr id="15" name="Seta em curva para a esquerda 14"/>
          <p:cNvSpPr/>
          <p:nvPr/>
        </p:nvSpPr>
        <p:spPr>
          <a:xfrm rot="10800000" flipH="1">
            <a:off x="6329398" y="1462664"/>
            <a:ext cx="586890" cy="1280626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Seta em curva para a esquerda 17"/>
          <p:cNvSpPr/>
          <p:nvPr/>
        </p:nvSpPr>
        <p:spPr>
          <a:xfrm rot="14057991">
            <a:off x="8000677" y="1422255"/>
            <a:ext cx="587972" cy="1243775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Seta em curva para a esquerda 16"/>
          <p:cNvSpPr/>
          <p:nvPr/>
        </p:nvSpPr>
        <p:spPr>
          <a:xfrm rot="12428634" flipH="1" flipV="1">
            <a:off x="7176565" y="3254659"/>
            <a:ext cx="662763" cy="1321592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F0ADD9B-6DF7-FE24-279F-F70A14FB3FAA}"/>
              </a:ext>
            </a:extLst>
          </p:cNvPr>
          <p:cNvSpPr txBox="1"/>
          <p:nvPr/>
        </p:nvSpPr>
        <p:spPr>
          <a:xfrm>
            <a:off x="7591424" y="4243050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Documentos</a:t>
            </a:r>
          </a:p>
          <a:p>
            <a:r>
              <a:rPr lang="pt-BR" dirty="0">
                <a:latin typeface="Work"/>
              </a:rPr>
              <a:t>do Projeto</a:t>
            </a:r>
          </a:p>
        </p:txBody>
      </p:sp>
      <p:sp>
        <p:nvSpPr>
          <p:cNvPr id="22" name="Seta em curva para a esquerda 16">
            <a:extLst>
              <a:ext uri="{FF2B5EF4-FFF2-40B4-BE49-F238E27FC236}">
                <a16:creationId xmlns:a16="http://schemas.microsoft.com/office/drawing/2014/main" id="{191A6EB0-2A8B-111C-DFE1-6011D4A7D6D2}"/>
              </a:ext>
            </a:extLst>
          </p:cNvPr>
          <p:cNvSpPr/>
          <p:nvPr/>
        </p:nvSpPr>
        <p:spPr>
          <a:xfrm rot="11807677" flipH="1" flipV="1">
            <a:off x="8815197" y="3273032"/>
            <a:ext cx="586890" cy="1618034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593F901-C74A-74CA-FF89-C142FD8C0E6F}"/>
              </a:ext>
            </a:extLst>
          </p:cNvPr>
          <p:cNvSpPr txBox="1"/>
          <p:nvPr/>
        </p:nvSpPr>
        <p:spPr>
          <a:xfrm>
            <a:off x="10294893" y="2054392"/>
            <a:ext cx="19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Nova</a:t>
            </a:r>
          </a:p>
          <a:p>
            <a:r>
              <a:rPr lang="pt-BR" dirty="0">
                <a:latin typeface="Work"/>
              </a:rPr>
              <a:t>Solicitação</a:t>
            </a:r>
          </a:p>
        </p:txBody>
      </p:sp>
      <p:sp>
        <p:nvSpPr>
          <p:cNvPr id="24" name="Seta em curva para a esquerda 15">
            <a:extLst>
              <a:ext uri="{FF2B5EF4-FFF2-40B4-BE49-F238E27FC236}">
                <a16:creationId xmlns:a16="http://schemas.microsoft.com/office/drawing/2014/main" id="{CE16CBDE-1DB8-91FF-C85A-5AEC477EE528}"/>
              </a:ext>
            </a:extLst>
          </p:cNvPr>
          <p:cNvSpPr/>
          <p:nvPr/>
        </p:nvSpPr>
        <p:spPr>
          <a:xfrm rot="4345786" flipV="1">
            <a:off x="9981626" y="2554046"/>
            <a:ext cx="626535" cy="1250481"/>
          </a:xfrm>
          <a:prstGeom prst="curvedLeftArrow">
            <a:avLst>
              <a:gd name="adj1" fmla="val 25000"/>
              <a:gd name="adj2" fmla="val 536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37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551" y="709233"/>
            <a:ext cx="8135485" cy="5439534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Seleção de ações</a:t>
            </a:r>
          </a:p>
        </p:txBody>
      </p:sp>
    </p:spTree>
    <p:extLst>
      <p:ext uri="{BB962C8B-B14F-4D97-AF65-F5344CB8AC3E}">
        <p14:creationId xmlns:p14="http://schemas.microsoft.com/office/powerpoint/2010/main" val="16688486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818" y="555251"/>
            <a:ext cx="8211651" cy="5715598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Plotagem dos projetos aprovados</a:t>
            </a:r>
          </a:p>
        </p:txBody>
      </p:sp>
      <p:sp>
        <p:nvSpPr>
          <p:cNvPr id="10" name="Seta para baixo 9"/>
          <p:cNvSpPr/>
          <p:nvPr/>
        </p:nvSpPr>
        <p:spPr>
          <a:xfrm rot="2242204">
            <a:off x="4418420" y="3394308"/>
            <a:ext cx="229503" cy="861238"/>
          </a:xfrm>
          <a:prstGeom prst="downArrow">
            <a:avLst>
              <a:gd name="adj1" fmla="val 50000"/>
              <a:gd name="adj2" fmla="val 106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4913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25" y="502182"/>
            <a:ext cx="6639967" cy="5821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Histórico do processo</a:t>
            </a:r>
          </a:p>
        </p:txBody>
      </p:sp>
    </p:spTree>
    <p:extLst>
      <p:ext uri="{BB962C8B-B14F-4D97-AF65-F5344CB8AC3E}">
        <p14:creationId xmlns:p14="http://schemas.microsoft.com/office/powerpoint/2010/main" val="39127225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Sub solicitações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202B934-CE80-F330-E0AD-7FBF1A05F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008" y="1705365"/>
            <a:ext cx="9508855" cy="3447270"/>
          </a:xfrm>
          <a:prstGeom prst="rect">
            <a:avLst/>
          </a:prstGeom>
        </p:spPr>
      </p:pic>
      <p:sp>
        <p:nvSpPr>
          <p:cNvPr id="10" name="Seta para baixo 9"/>
          <p:cNvSpPr/>
          <p:nvPr/>
        </p:nvSpPr>
        <p:spPr>
          <a:xfrm rot="2242204">
            <a:off x="11226602" y="3103169"/>
            <a:ext cx="229503" cy="861238"/>
          </a:xfrm>
          <a:prstGeom prst="downArrow">
            <a:avLst>
              <a:gd name="adj1" fmla="val 50000"/>
              <a:gd name="adj2" fmla="val 106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4883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054" y="1194232"/>
            <a:ext cx="9588681" cy="4437637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impressão</a:t>
            </a:r>
          </a:p>
        </p:txBody>
      </p:sp>
      <p:sp>
        <p:nvSpPr>
          <p:cNvPr id="7" name="Seta para baixo 6"/>
          <p:cNvSpPr/>
          <p:nvPr/>
        </p:nvSpPr>
        <p:spPr>
          <a:xfrm rot="2242204">
            <a:off x="5173331" y="652378"/>
            <a:ext cx="229503" cy="861238"/>
          </a:xfrm>
          <a:prstGeom prst="downArrow">
            <a:avLst>
              <a:gd name="adj1" fmla="val 50000"/>
              <a:gd name="adj2" fmla="val 106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baixo 7"/>
          <p:cNvSpPr/>
          <p:nvPr/>
        </p:nvSpPr>
        <p:spPr>
          <a:xfrm rot="2242204">
            <a:off x="10546316" y="1317098"/>
            <a:ext cx="229503" cy="861238"/>
          </a:xfrm>
          <a:prstGeom prst="downArrow">
            <a:avLst>
              <a:gd name="adj1" fmla="val 50000"/>
              <a:gd name="adj2" fmla="val 106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099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938" y="1242905"/>
            <a:ext cx="9367707" cy="4372190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impressão</a:t>
            </a:r>
          </a:p>
        </p:txBody>
      </p:sp>
    </p:spTree>
    <p:extLst>
      <p:ext uri="{BB962C8B-B14F-4D97-AF65-F5344CB8AC3E}">
        <p14:creationId xmlns:p14="http://schemas.microsoft.com/office/powerpoint/2010/main" val="17692986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995" y="971774"/>
            <a:ext cx="9251987" cy="4914451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Autenticidade dos documentos</a:t>
            </a:r>
          </a:p>
        </p:txBody>
      </p:sp>
    </p:spTree>
    <p:extLst>
      <p:ext uri="{BB962C8B-B14F-4D97-AF65-F5344CB8AC3E}">
        <p14:creationId xmlns:p14="http://schemas.microsoft.com/office/powerpoint/2010/main" val="35923739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716" y="584396"/>
            <a:ext cx="7115942" cy="5826642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Autenticidade de alvará</a:t>
            </a:r>
          </a:p>
        </p:txBody>
      </p:sp>
    </p:spTree>
    <p:extLst>
      <p:ext uri="{BB962C8B-B14F-4D97-AF65-F5344CB8AC3E}">
        <p14:creationId xmlns:p14="http://schemas.microsoft.com/office/powerpoint/2010/main" val="36043507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982" y="507045"/>
            <a:ext cx="8784366" cy="5812012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Autenticidade de projeto</a:t>
            </a:r>
          </a:p>
        </p:txBody>
      </p:sp>
    </p:spTree>
    <p:extLst>
      <p:ext uri="{BB962C8B-B14F-4D97-AF65-F5344CB8AC3E}">
        <p14:creationId xmlns:p14="http://schemas.microsoft.com/office/powerpoint/2010/main" val="22978765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461" y="792151"/>
            <a:ext cx="8612415" cy="5241800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 rot="16200000">
            <a:off x="-2111588" y="2247760"/>
            <a:ext cx="5637306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Autenticidade dos documentos</a:t>
            </a:r>
          </a:p>
        </p:txBody>
      </p:sp>
    </p:spTree>
    <p:extLst>
      <p:ext uri="{BB962C8B-B14F-4D97-AF65-F5344CB8AC3E}">
        <p14:creationId xmlns:p14="http://schemas.microsoft.com/office/powerpoint/2010/main" val="36316963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982" y="151942"/>
            <a:ext cx="4963218" cy="6554115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Relatório de comunique-se</a:t>
            </a:r>
          </a:p>
        </p:txBody>
      </p:sp>
    </p:spTree>
    <p:extLst>
      <p:ext uri="{BB962C8B-B14F-4D97-AF65-F5344CB8AC3E}">
        <p14:creationId xmlns:p14="http://schemas.microsoft.com/office/powerpoint/2010/main" val="32748393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590" y="374755"/>
            <a:ext cx="8380021" cy="6108489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Projeto aprovado</a:t>
            </a:r>
          </a:p>
        </p:txBody>
      </p:sp>
    </p:spTree>
    <p:extLst>
      <p:ext uri="{BB962C8B-B14F-4D97-AF65-F5344CB8AC3E}">
        <p14:creationId xmlns:p14="http://schemas.microsoft.com/office/powerpoint/2010/main" val="25551298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867" t="20073" r="25303" b="5165"/>
          <a:stretch/>
        </p:blipFill>
        <p:spPr>
          <a:xfrm>
            <a:off x="4774019" y="1254642"/>
            <a:ext cx="3709568" cy="4348716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Projeto aprovado</a:t>
            </a:r>
          </a:p>
        </p:txBody>
      </p:sp>
    </p:spTree>
    <p:extLst>
      <p:ext uri="{BB962C8B-B14F-4D97-AF65-F5344CB8AC3E}">
        <p14:creationId xmlns:p14="http://schemas.microsoft.com/office/powerpoint/2010/main" val="7128860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507" y="136171"/>
            <a:ext cx="4704192" cy="6492887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Alvará de execução</a:t>
            </a:r>
          </a:p>
        </p:txBody>
      </p:sp>
    </p:spTree>
    <p:extLst>
      <p:ext uri="{BB962C8B-B14F-4D97-AF65-F5344CB8AC3E}">
        <p14:creationId xmlns:p14="http://schemas.microsoft.com/office/powerpoint/2010/main" val="30260847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069" y="227495"/>
            <a:ext cx="6815139" cy="6371112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 err="1">
                <a:solidFill>
                  <a:schemeClr val="bg1"/>
                </a:solidFill>
                <a:latin typeface="Bebas Neue" panose="020B0606020202050201" pitchFamily="34" charset="0"/>
              </a:rPr>
              <a:t>saepro</a:t>
            </a:r>
            <a:endParaRPr lang="pt-BR" sz="62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ajuda</a:t>
            </a:r>
          </a:p>
        </p:txBody>
      </p:sp>
    </p:spTree>
    <p:extLst>
      <p:ext uri="{BB962C8B-B14F-4D97-AF65-F5344CB8AC3E}">
        <p14:creationId xmlns:p14="http://schemas.microsoft.com/office/powerpoint/2010/main" val="37595704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E3C437-7BE9-F723-E993-73EB7FBDB8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0" t="10802" r="47955" b="7884"/>
          <a:stretch/>
        </p:blipFill>
        <p:spPr>
          <a:xfrm>
            <a:off x="-74428" y="-95693"/>
            <a:ext cx="1594885" cy="701748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D1D1340-3AC6-1B9E-BE05-AF62749BBE32}"/>
              </a:ext>
            </a:extLst>
          </p:cNvPr>
          <p:cNvSpPr txBox="1">
            <a:spLocks/>
          </p:cNvSpPr>
          <p:nvPr/>
        </p:nvSpPr>
        <p:spPr>
          <a:xfrm rot="16200000">
            <a:off x="-2292342" y="2428514"/>
            <a:ext cx="5998813" cy="1414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6200" dirty="0">
                <a:solidFill>
                  <a:schemeClr val="bg1"/>
                </a:solidFill>
                <a:latin typeface="Bebas Neue" panose="020B0606020202050201" pitchFamily="34" charset="0"/>
              </a:rPr>
              <a:t>FERRAMENTAS GRATUITAS</a:t>
            </a:r>
          </a:p>
          <a:p>
            <a:pPr algn="r"/>
            <a:r>
              <a:rPr lang="pt-BR" sz="4100" dirty="0">
                <a:solidFill>
                  <a:schemeClr val="bg1"/>
                </a:solidFill>
                <a:latin typeface="Bebas Neue" panose="020B0606020202050201" pitchFamily="34" charset="0"/>
              </a:rPr>
              <a:t>PARA AUXILIAR OS PROFISSIONAIS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8708932-277A-F1AF-D201-383ABF61082C}"/>
              </a:ext>
            </a:extLst>
          </p:cNvPr>
          <p:cNvSpPr txBox="1">
            <a:spLocks/>
          </p:cNvSpPr>
          <p:nvPr/>
        </p:nvSpPr>
        <p:spPr>
          <a:xfrm>
            <a:off x="2036323" y="1304237"/>
            <a:ext cx="2794000" cy="862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FERRAMENTAS DE EDIÇÃO DE PDF</a:t>
            </a:r>
          </a:p>
        </p:txBody>
      </p:sp>
      <p:pic>
        <p:nvPicPr>
          <p:cNvPr id="8" name="Imagem 7">
            <a:hlinkClick r:id="rId3"/>
            <a:extLst>
              <a:ext uri="{FF2B5EF4-FFF2-40B4-BE49-F238E27FC236}">
                <a16:creationId xmlns:a16="http://schemas.microsoft.com/office/drawing/2014/main" id="{6680DFAD-E34D-A524-3330-D6A1F675F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614" y="254130"/>
            <a:ext cx="2222586" cy="649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hlinkClick r:id="rId5"/>
            <a:extLst>
              <a:ext uri="{FF2B5EF4-FFF2-40B4-BE49-F238E27FC236}">
                <a16:creationId xmlns:a16="http://schemas.microsoft.com/office/drawing/2014/main" id="{CF551122-B5FD-6BEC-E47B-9DBA9E363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039" y="1227244"/>
            <a:ext cx="2813727" cy="1016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>
            <a:hlinkClick r:id="rId7"/>
            <a:extLst>
              <a:ext uri="{FF2B5EF4-FFF2-40B4-BE49-F238E27FC236}">
                <a16:creationId xmlns:a16="http://schemas.microsoft.com/office/drawing/2014/main" id="{84E8100E-818D-553E-02BF-2EFCDEEA3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614" y="2460733"/>
            <a:ext cx="2028925" cy="6286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hlinkClick r:id="rId9"/>
            <a:extLst>
              <a:ext uri="{FF2B5EF4-FFF2-40B4-BE49-F238E27FC236}">
                <a16:creationId xmlns:a16="http://schemas.microsoft.com/office/drawing/2014/main" id="{3F4F093C-8A19-93E5-0300-64DB9EE236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6614" y="3522381"/>
            <a:ext cx="2407962" cy="131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C64556F7-829B-B8B2-9D59-86ADB00A9CD7}"/>
              </a:ext>
            </a:extLst>
          </p:cNvPr>
          <p:cNvSpPr txBox="1">
            <a:spLocks/>
          </p:cNvSpPr>
          <p:nvPr/>
        </p:nvSpPr>
        <p:spPr>
          <a:xfrm>
            <a:off x="2163323" y="3750243"/>
            <a:ext cx="2794000" cy="862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ASSINATURAS DIGITAIS</a:t>
            </a:r>
          </a:p>
        </p:txBody>
      </p:sp>
      <p:pic>
        <p:nvPicPr>
          <p:cNvPr id="17" name="Imagem 16">
            <a:hlinkClick r:id="rId11"/>
            <a:extLst>
              <a:ext uri="{FF2B5EF4-FFF2-40B4-BE49-F238E27FC236}">
                <a16:creationId xmlns:a16="http://schemas.microsoft.com/office/drawing/2014/main" id="{D3B8C741-D0AA-C0C6-8434-1AB74EE4ED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1042" y="5270253"/>
            <a:ext cx="2080067" cy="1333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B22EDFBD-DB79-397F-E05D-702014625B92}"/>
              </a:ext>
            </a:extLst>
          </p:cNvPr>
          <p:cNvSpPr txBox="1">
            <a:spLocks/>
          </p:cNvSpPr>
          <p:nvPr/>
        </p:nvSpPr>
        <p:spPr>
          <a:xfrm>
            <a:off x="2163323" y="5428973"/>
            <a:ext cx="3157720" cy="101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000" dirty="0">
                <a:latin typeface="Bebas Neue" panose="020B0606020202050201" pitchFamily="34" charset="0"/>
              </a:rPr>
              <a:t>CONFIGURADOR AUTOMÁTICO DE JAVA</a:t>
            </a:r>
          </a:p>
        </p:txBody>
      </p:sp>
    </p:spTree>
    <p:extLst>
      <p:ext uri="{BB962C8B-B14F-4D97-AF65-F5344CB8AC3E}">
        <p14:creationId xmlns:p14="http://schemas.microsoft.com/office/powerpoint/2010/main" val="21807644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2" t="18809" r="1422" b="43931"/>
          <a:stretch/>
        </p:blipFill>
        <p:spPr>
          <a:xfrm>
            <a:off x="-94543" y="-843150"/>
            <a:ext cx="12286541" cy="321553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288" y="4864552"/>
            <a:ext cx="1880287" cy="1880689"/>
          </a:xfrm>
          <a:prstGeom prst="rect">
            <a:avLst/>
          </a:prstGeom>
        </p:spPr>
      </p:pic>
      <p:pic>
        <p:nvPicPr>
          <p:cNvPr id="6" name="Picture 2" descr="https://jundiai.sp.gov.br/a-cidade/wp-content/uploads/sites/31/2018/12/brasao_jundia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499" y="5310057"/>
            <a:ext cx="1066117" cy="97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15488" y="5366666"/>
            <a:ext cx="9335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Work"/>
              </a:rPr>
              <a:t>contato: saepro@jundiai.sp.gov.br  | fhsilva@jundiai.sp.gov.br</a:t>
            </a:r>
          </a:p>
          <a:p>
            <a:r>
              <a:rPr lang="pt-BR" dirty="0">
                <a:latin typeface="Work"/>
              </a:rPr>
              <a:t>Divisão de Aprovação de Projetos de Edificações e Urbanização: (11) 4589-8488</a:t>
            </a:r>
            <a:br>
              <a:rPr lang="pt-BR" dirty="0">
                <a:latin typeface="Work"/>
              </a:rPr>
            </a:br>
            <a:r>
              <a:rPr lang="pt-BR" dirty="0">
                <a:latin typeface="Work"/>
              </a:rPr>
              <a:t>Divisão de Fiscalização de Obras, Serviços e Instalações de Publicidade: (11) 4589-8477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527821" y="3255004"/>
            <a:ext cx="3054266" cy="6752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latin typeface="Bebas Neue" panose="020B0606020202050201" pitchFamily="34" charset="0"/>
              </a:rPr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1279756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3512</TotalTime>
  <Words>1539</Words>
  <Application>Microsoft Office PowerPoint</Application>
  <PresentationFormat>Widescreen</PresentationFormat>
  <Paragraphs>421</Paragraphs>
  <Slides>76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76</vt:i4>
      </vt:variant>
    </vt:vector>
  </HeadingPairs>
  <TitlesOfParts>
    <vt:vector size="82" baseType="lpstr">
      <vt:lpstr>Arial</vt:lpstr>
      <vt:lpstr>Bebas Neue</vt:lpstr>
      <vt:lpstr>Calibri</vt:lpstr>
      <vt:lpstr>Calibri Light</vt:lpstr>
      <vt:lpstr>Work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SAEPRO</dc:title>
  <dc:creator>Fabio</dc:creator>
  <cp:lastModifiedBy>Fabio Cescon</cp:lastModifiedBy>
  <cp:revision>84</cp:revision>
  <dcterms:created xsi:type="dcterms:W3CDTF">2020-10-15T18:43:35Z</dcterms:created>
  <dcterms:modified xsi:type="dcterms:W3CDTF">2023-01-25T19:25:05Z</dcterms:modified>
</cp:coreProperties>
</file>