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handoutMasterIdLst>
    <p:handoutMasterId r:id="rId63"/>
  </p:handoutMasterIdLst>
  <p:sldIdLst>
    <p:sldId id="258" r:id="rId2"/>
    <p:sldId id="257" r:id="rId3"/>
    <p:sldId id="260" r:id="rId4"/>
    <p:sldId id="262" r:id="rId5"/>
    <p:sldId id="261" r:id="rId6"/>
    <p:sldId id="264" r:id="rId7"/>
    <p:sldId id="286" r:id="rId8"/>
    <p:sldId id="285" r:id="rId9"/>
    <p:sldId id="299" r:id="rId10"/>
    <p:sldId id="283" r:id="rId11"/>
    <p:sldId id="303" r:id="rId12"/>
    <p:sldId id="301" r:id="rId13"/>
    <p:sldId id="300" r:id="rId14"/>
    <p:sldId id="282" r:id="rId15"/>
    <p:sldId id="281" r:id="rId16"/>
    <p:sldId id="302" r:id="rId17"/>
    <p:sldId id="280" r:id="rId18"/>
    <p:sldId id="307" r:id="rId19"/>
    <p:sldId id="279" r:id="rId20"/>
    <p:sldId id="308" r:id="rId21"/>
    <p:sldId id="306" r:id="rId22"/>
    <p:sldId id="304" r:id="rId23"/>
    <p:sldId id="319" r:id="rId24"/>
    <p:sldId id="305" r:id="rId25"/>
    <p:sldId id="278" r:id="rId26"/>
    <p:sldId id="309" r:id="rId27"/>
    <p:sldId id="310" r:id="rId28"/>
    <p:sldId id="320" r:id="rId29"/>
    <p:sldId id="277" r:id="rId30"/>
    <p:sldId id="276" r:id="rId31"/>
    <p:sldId id="274" r:id="rId32"/>
    <p:sldId id="311" r:id="rId33"/>
    <p:sldId id="273" r:id="rId34"/>
    <p:sldId id="313" r:id="rId35"/>
    <p:sldId id="271" r:id="rId36"/>
    <p:sldId id="272" r:id="rId37"/>
    <p:sldId id="270" r:id="rId38"/>
    <p:sldId id="269" r:id="rId39"/>
    <p:sldId id="267" r:id="rId40"/>
    <p:sldId id="327" r:id="rId41"/>
    <p:sldId id="287" r:id="rId42"/>
    <p:sldId id="314" r:id="rId43"/>
    <p:sldId id="288" r:id="rId44"/>
    <p:sldId id="315" r:id="rId45"/>
    <p:sldId id="316" r:id="rId46"/>
    <p:sldId id="317" r:id="rId47"/>
    <p:sldId id="318" r:id="rId48"/>
    <p:sldId id="268" r:id="rId49"/>
    <p:sldId id="289" r:id="rId50"/>
    <p:sldId id="328" r:id="rId51"/>
    <p:sldId id="290" r:id="rId52"/>
    <p:sldId id="291" r:id="rId53"/>
    <p:sldId id="292" r:id="rId54"/>
    <p:sldId id="321" r:id="rId55"/>
    <p:sldId id="322" r:id="rId56"/>
    <p:sldId id="323" r:id="rId57"/>
    <p:sldId id="324" r:id="rId58"/>
    <p:sldId id="325" r:id="rId59"/>
    <p:sldId id="293" r:id="rId60"/>
    <p:sldId id="294" r:id="rId61"/>
    <p:sldId id="329" r:id="rId6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20" d="100"/>
          <a:sy n="120" d="100"/>
        </p:scale>
        <p:origin x="1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5F747-797A-4F45-BBAF-983ACF351924}" type="datetimeFigureOut">
              <a:rPr lang="pt-BR" smtClean="0"/>
              <a:t>24/01/2023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5264F-D54D-4F18-8FF2-6CDA6220E9A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7162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6918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57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601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316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0303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7633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9395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3367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5695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1669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144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72B41-F4B6-4D2E-BF0F-FA099001E2AA}" type="datetimeFigureOut">
              <a:rPr lang="pt-BR" smtClean="0"/>
              <a:t>23/01/2023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B7DA0-BD13-41FD-A511-971D5388D4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982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8" y="54591"/>
            <a:ext cx="12045142" cy="6775393"/>
          </a:xfrm>
        </p:spPr>
      </p:pic>
    </p:spTree>
    <p:extLst>
      <p:ext uri="{BB962C8B-B14F-4D97-AF65-F5344CB8AC3E}">
        <p14:creationId xmlns:p14="http://schemas.microsoft.com/office/powerpoint/2010/main" val="241608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40732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DEFINIÇÕES E CONCEITOS</a:t>
            </a:r>
            <a:endParaRPr lang="pt-BR" sz="4400" dirty="0"/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pt-BR" sz="2400" dirty="0" smtClean="0"/>
              <a:t>LAUDO TÉCNICO-RECURSOS NATURAIS:  </a:t>
            </a:r>
          </a:p>
          <a:p>
            <a:pPr marL="0" indent="0" algn="just">
              <a:buNone/>
            </a:pPr>
            <a:r>
              <a:rPr lang="pt-BR" sz="2000" dirty="0" smtClean="0"/>
              <a:t>- O </a:t>
            </a:r>
            <a:r>
              <a:rPr lang="pt-BR" sz="2000" dirty="0"/>
              <a:t>Laudo técnico deverá conter a descrição, caracterização e quantificação de </a:t>
            </a:r>
            <a:r>
              <a:rPr lang="pt-BR" sz="2000" dirty="0" smtClean="0"/>
              <a:t>todas ocupações existentes na propriedade, bem como histórico de uso e informações  gerais para orientar a análise do órgão ambiental;</a:t>
            </a:r>
            <a:endParaRPr lang="pt-BR" sz="2000" dirty="0"/>
          </a:p>
          <a:p>
            <a:pPr algn="just">
              <a:buFontTx/>
              <a:buChar char="-"/>
            </a:pPr>
            <a:r>
              <a:rPr lang="pt-BR" sz="2000" dirty="0" smtClean="0"/>
              <a:t>Essas informações da vegetação deverão ser compatíveis com a Planta de Caracterização da Vegetação / Planta Urbanística Ambiental</a:t>
            </a:r>
          </a:p>
          <a:p>
            <a:pPr marL="0" indent="0" algn="just">
              <a:buNone/>
            </a:pPr>
            <a:endParaRPr lang="pt-BR" sz="2000" dirty="0" smtClean="0"/>
          </a:p>
          <a:p>
            <a:pPr algn="just"/>
            <a:r>
              <a:rPr lang="pt-BR" sz="2400" dirty="0" smtClean="0"/>
              <a:t>MCE FLORESTAL : 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Memorial de Caracterização do Empreendimento;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Resumo das informações contidas no Laudo Técnico</a:t>
            </a:r>
          </a:p>
          <a:p>
            <a:pPr marL="0" indent="0">
              <a:buNone/>
            </a:pPr>
            <a:endParaRPr lang="pt-BR" sz="24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8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-216131" y="24938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ONDE ENCONTRAR</a:t>
            </a:r>
            <a:endParaRPr lang="pt-BR" sz="44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/>
          <a:srcRect b="48054"/>
          <a:stretch/>
        </p:blipFill>
        <p:spPr>
          <a:xfrm>
            <a:off x="181495" y="2015791"/>
            <a:ext cx="11904739" cy="3391266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0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40732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ONDE ENCONTRAR</a:t>
            </a:r>
            <a:endParaRPr lang="pt-BR" sz="4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203" y="1176764"/>
            <a:ext cx="9497529" cy="534236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2826328" y="3715789"/>
            <a:ext cx="2842953" cy="2161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40732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ONDE ENCONTRAR</a:t>
            </a:r>
            <a:endParaRPr lang="pt-BR" sz="4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/>
          <a:srcRect b="71977"/>
          <a:stretch/>
        </p:blipFill>
        <p:spPr>
          <a:xfrm>
            <a:off x="652256" y="1275464"/>
            <a:ext cx="11126879" cy="175389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/>
          <a:srcRect t="66051"/>
          <a:stretch/>
        </p:blipFill>
        <p:spPr>
          <a:xfrm>
            <a:off x="652255" y="3429000"/>
            <a:ext cx="11126879" cy="1895206"/>
          </a:xfrm>
          <a:prstGeom prst="rect">
            <a:avLst/>
          </a:prstGeom>
        </p:spPr>
      </p:pic>
      <p:sp>
        <p:nvSpPr>
          <p:cNvPr id="12" name="Elipse 11"/>
          <p:cNvSpPr/>
          <p:nvPr/>
        </p:nvSpPr>
        <p:spPr>
          <a:xfrm>
            <a:off x="3898669" y="4256116"/>
            <a:ext cx="4971011" cy="2909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1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7000"/>
              </a:srgbClr>
            </a:outerShdw>
            <a:reflection stA="0" endPos="65000" dist="50800" dir="5400000" sy="-100000" algn="bl" rotWithShape="0"/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22437" t="11737" r="19782" b="60070"/>
          <a:stretch/>
        </p:blipFill>
        <p:spPr>
          <a:xfrm>
            <a:off x="2144683" y="951807"/>
            <a:ext cx="7148945" cy="196209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-108065" y="326018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CONTEÚDO</a:t>
            </a:r>
            <a:endParaRPr lang="pt-BR" sz="4400" dirty="0"/>
          </a:p>
        </p:txBody>
      </p:sp>
      <p:sp>
        <p:nvSpPr>
          <p:cNvPr id="13" name="Espaço Reservado para Conteúdo 2"/>
          <p:cNvSpPr>
            <a:spLocks noGrp="1"/>
          </p:cNvSpPr>
          <p:nvPr>
            <p:ph idx="1"/>
          </p:nvPr>
        </p:nvSpPr>
        <p:spPr>
          <a:xfrm>
            <a:off x="1719523" y="2913901"/>
            <a:ext cx="8296102" cy="3728579"/>
          </a:xfrm>
        </p:spPr>
        <p:txBody>
          <a:bodyPr>
            <a:normAutofit/>
          </a:bodyPr>
          <a:lstStyle/>
          <a:p>
            <a:pPr algn="just"/>
            <a:r>
              <a:rPr lang="pt-BR" sz="2000" dirty="0" smtClean="0"/>
              <a:t>Caracterização do uso da propriedade;</a:t>
            </a:r>
          </a:p>
          <a:p>
            <a:pPr algn="just"/>
            <a:r>
              <a:rPr lang="pt-BR" sz="2000" dirty="0" smtClean="0"/>
              <a:t>Compromissos anteriores (</a:t>
            </a:r>
            <a:r>
              <a:rPr lang="pt-BR" sz="2000" dirty="0" smtClean="0"/>
              <a:t>AIA’s</a:t>
            </a:r>
            <a:r>
              <a:rPr lang="pt-BR" sz="2000" dirty="0" smtClean="0"/>
              <a:t>, TCRA’s, TAC...);</a:t>
            </a:r>
          </a:p>
          <a:p>
            <a:pPr algn="just"/>
            <a:r>
              <a:rPr lang="pt-BR" sz="2000" dirty="0" smtClean="0"/>
              <a:t>Caracterização de recursos naturais (APP’s, vegetação, áreas protegidas);</a:t>
            </a:r>
          </a:p>
          <a:p>
            <a:pPr algn="just"/>
            <a:r>
              <a:rPr lang="pt-BR" sz="2000" dirty="0" smtClean="0"/>
              <a:t>Finalidade da Solicitação;</a:t>
            </a:r>
          </a:p>
          <a:p>
            <a:pPr algn="just"/>
            <a:r>
              <a:rPr lang="pt-BR" sz="2000" dirty="0" smtClean="0"/>
              <a:t>Informações condizentes com a Planta Ambiental;</a:t>
            </a:r>
          </a:p>
          <a:p>
            <a:pPr algn="just"/>
            <a:r>
              <a:rPr lang="pt-BR" sz="2000" dirty="0"/>
              <a:t>Áreas de </a:t>
            </a:r>
            <a:r>
              <a:rPr lang="pt-BR" sz="2000" dirty="0" smtClean="0"/>
              <a:t>intervenção florestal;</a:t>
            </a:r>
            <a:endParaRPr lang="pt-BR" sz="2000" dirty="0"/>
          </a:p>
          <a:p>
            <a:pPr algn="just"/>
            <a:r>
              <a:rPr lang="pt-BR" sz="2000" dirty="0"/>
              <a:t>Compensação </a:t>
            </a:r>
            <a:r>
              <a:rPr lang="pt-BR" sz="2000" dirty="0" smtClean="0"/>
              <a:t>Ambiental.</a:t>
            </a:r>
            <a:endParaRPr lang="pt-BR" sz="2000" dirty="0"/>
          </a:p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49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0" y="40732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INTRODUÇÃO</a:t>
            </a:r>
            <a:endParaRPr lang="pt-BR" sz="4400" dirty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1641480" y="2425843"/>
            <a:ext cx="3940170" cy="2006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000" dirty="0" smtClean="0"/>
              <a:t>Qual finalidade; </a:t>
            </a:r>
          </a:p>
          <a:p>
            <a:pPr algn="just"/>
            <a:r>
              <a:rPr lang="pt-BR" sz="2000" dirty="0" smtClean="0"/>
              <a:t>Denominação da área;</a:t>
            </a:r>
          </a:p>
          <a:p>
            <a:pPr algn="just"/>
            <a:r>
              <a:rPr lang="pt-BR" sz="2000" dirty="0" smtClean="0"/>
              <a:t>Coordenadas geográficas;</a:t>
            </a:r>
          </a:p>
          <a:p>
            <a:pPr algn="just"/>
            <a:r>
              <a:rPr lang="pt-BR" sz="2000" dirty="0" smtClean="0"/>
              <a:t>Área total;</a:t>
            </a:r>
          </a:p>
          <a:p>
            <a:pPr algn="just"/>
            <a:r>
              <a:rPr lang="pt-BR" sz="2000" dirty="0" smtClean="0"/>
              <a:t>Numero da Matrícula e Cartório</a:t>
            </a:r>
          </a:p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0" y="1722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ÁREA DE ESTUDO</a:t>
            </a:r>
            <a:endParaRPr lang="pt-BR" sz="4400" dirty="0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1091831" y="1133026"/>
            <a:ext cx="9497202" cy="1624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000" dirty="0" smtClean="0"/>
              <a:t>Geolocalização</a:t>
            </a:r>
            <a:r>
              <a:rPr lang="pt-BR" sz="2000" dirty="0" smtClean="0"/>
              <a:t>; (imagem de satélite)</a:t>
            </a:r>
          </a:p>
          <a:p>
            <a:pPr algn="just"/>
            <a:r>
              <a:rPr lang="pt-BR" sz="2000" dirty="0" smtClean="0"/>
              <a:t>Endereço;</a:t>
            </a:r>
          </a:p>
          <a:p>
            <a:pPr algn="just"/>
            <a:r>
              <a:rPr lang="pt-BR" sz="2000" dirty="0" smtClean="0"/>
              <a:t>Acessos;</a:t>
            </a:r>
          </a:p>
          <a:p>
            <a:pPr algn="just"/>
            <a:r>
              <a:rPr lang="pt-BR" sz="2000" dirty="0" smtClean="0"/>
              <a:t>Município;</a:t>
            </a:r>
          </a:p>
          <a:p>
            <a:pPr algn="just"/>
            <a:endParaRPr lang="pt-BR" sz="2000" dirty="0" smtClean="0"/>
          </a:p>
          <a:p>
            <a:pPr algn="just"/>
            <a:endParaRPr lang="pt-BR" sz="2400" dirty="0" smtClean="0"/>
          </a:p>
          <a:p>
            <a:pPr algn="just"/>
            <a:endParaRPr lang="pt-BR" sz="2400" dirty="0" smtClean="0"/>
          </a:p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003491" y="1829396"/>
            <a:ext cx="2717801" cy="4956079"/>
          </a:xfrm>
          <a:prstGeom prst="rect">
            <a:avLst/>
          </a:prstGeom>
        </p:spPr>
      </p:pic>
      <p:pic>
        <p:nvPicPr>
          <p:cNvPr id="8" name="Imagem 7" descr="C:\Users\João\Desktop\Edson Chechinato\img aerea com contorno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9" r="13367"/>
          <a:stretch/>
        </p:blipFill>
        <p:spPr bwMode="auto">
          <a:xfrm rot="16200000">
            <a:off x="7286309" y="1672503"/>
            <a:ext cx="2717800" cy="526986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5700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0" y="1688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ÁREAS PROTEGIDAS E UNIDADES DE CONSERVAÇÃO</a:t>
            </a:r>
            <a:endParaRPr lang="pt-BR" sz="4400" dirty="0"/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532277" y="2491896"/>
            <a:ext cx="11336995" cy="18399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600" dirty="0"/>
              <a:t>Unidades de Conservação são regulamentadas pela Lei Federal no 9.985/2000, que cria dois grupos distintos de UC: as Unidades de Proteção Integral e as de Uso </a:t>
            </a:r>
            <a:r>
              <a:rPr lang="pt-BR" sz="2600" dirty="0" smtClean="0"/>
              <a:t>Sustentável.</a:t>
            </a:r>
          </a:p>
          <a:p>
            <a:pPr marL="0" indent="0" algn="just">
              <a:buNone/>
            </a:pPr>
            <a:endParaRPr lang="pt-BR" sz="2600" dirty="0"/>
          </a:p>
          <a:p>
            <a:pPr marL="0" indent="0" algn="just">
              <a:buNone/>
            </a:pPr>
            <a:r>
              <a:rPr lang="pt-BR" sz="2600" dirty="0"/>
              <a:t>O primeiro grupo possui grandes restrições de uso, já que têm como objetivo básico preservar a natureza, admitindo-se apenas o uso indireto de seus recursos naturais. O segundo grupo, denominado Unidades de Uso Sustentável, permite menores restrições de uso, tendo como objetivo básico compatibilizar a conservação da natureza com o uso sustentável de parcela dos recursos naturais. </a:t>
            </a:r>
          </a:p>
          <a:p>
            <a:pPr algn="just"/>
            <a:endParaRPr lang="pt-B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822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0" y="1688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ÁREAS PROTEGIDAS E UNIDADES DE CONSERVAÇÃO</a:t>
            </a:r>
            <a:endParaRPr lang="pt-BR" sz="44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/>
          <a:srcRect b="4465"/>
          <a:stretch/>
        </p:blipFill>
        <p:spPr>
          <a:xfrm>
            <a:off x="1148366" y="1204993"/>
            <a:ext cx="10081608" cy="5417700"/>
          </a:xfrm>
          <a:prstGeom prst="rect">
            <a:avLst/>
          </a:prstGeom>
        </p:spPr>
      </p:pic>
      <p:sp>
        <p:nvSpPr>
          <p:cNvPr id="12" name="Elipse 11"/>
          <p:cNvSpPr/>
          <p:nvPr/>
        </p:nvSpPr>
        <p:spPr>
          <a:xfrm>
            <a:off x="2362200" y="1447800"/>
            <a:ext cx="1914525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4" name="Conector de seta reta 13"/>
          <p:cNvCxnSpPr/>
          <p:nvPr/>
        </p:nvCxnSpPr>
        <p:spPr>
          <a:xfrm>
            <a:off x="7357534" y="3913843"/>
            <a:ext cx="447675" cy="3810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ço Reservado para Conteúdo 2"/>
          <p:cNvSpPr txBox="1">
            <a:spLocks/>
          </p:cNvSpPr>
          <p:nvPr/>
        </p:nvSpPr>
        <p:spPr>
          <a:xfrm>
            <a:off x="4482575" y="1255763"/>
            <a:ext cx="4615456" cy="4206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600" dirty="0" smtClean="0"/>
              <a:t>DATAGEO.AMBIENTE.SP.GOV.BR</a:t>
            </a:r>
            <a:endParaRPr lang="pt-BR" sz="2600" dirty="0"/>
          </a:p>
          <a:p>
            <a:pPr algn="just"/>
            <a:endParaRPr lang="pt-B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912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0" y="1688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ÁREAS PROTEGIDAS E UNIDADES DE CONSERVAÇÃO</a:t>
            </a:r>
            <a:endParaRPr lang="pt-BR" sz="44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/>
          <a:srcRect b="4662"/>
          <a:stretch/>
        </p:blipFill>
        <p:spPr>
          <a:xfrm>
            <a:off x="914399" y="938325"/>
            <a:ext cx="10515601" cy="5639228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V="1">
            <a:off x="10763250" y="5219700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V="1">
            <a:off x="10763250" y="4820692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V="1">
            <a:off x="10763250" y="3230017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9242449" y="5081200"/>
            <a:ext cx="1520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/>
              <a:t>CAMADAS DE MAPAS</a:t>
            </a:r>
            <a:endParaRPr lang="pt-BR" sz="12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0153788" y="4671778"/>
            <a:ext cx="609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/>
              <a:t>BUSCA</a:t>
            </a:r>
            <a:endParaRPr lang="pt-BR" sz="12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9986306" y="3091517"/>
            <a:ext cx="7769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/>
              <a:t>LEGENDA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64205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0" y="1688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ÁREAS PROTEGIDAS E UNIDADES DE CONSERVAÇÃO</a:t>
            </a:r>
            <a:endParaRPr lang="pt-BR" sz="44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/>
          <a:srcRect b="4742"/>
          <a:stretch/>
        </p:blipFill>
        <p:spPr>
          <a:xfrm>
            <a:off x="987916" y="853192"/>
            <a:ext cx="10413509" cy="5579820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V="1">
            <a:off x="10763250" y="3134869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9986306" y="2996369"/>
            <a:ext cx="7769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/>
              <a:t>LEGENDA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29798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48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1722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ZONEAMENTO MUNICIPAL</a:t>
            </a:r>
            <a:endParaRPr lang="pt-BR" sz="4400" dirty="0"/>
          </a:p>
        </p:txBody>
      </p:sp>
      <p:pic>
        <p:nvPicPr>
          <p:cNvPr id="7" name="Imagem 6" descr="mapa-Cajamar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228" y="1256789"/>
            <a:ext cx="5709161" cy="528614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1348393" y="2902697"/>
            <a:ext cx="3585557" cy="126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400" dirty="0"/>
              <a:t>Lei </a:t>
            </a:r>
            <a:r>
              <a:rPr lang="pt-BR" sz="2400" dirty="0" smtClean="0"/>
              <a:t>Estadual  4.095/84;</a:t>
            </a:r>
          </a:p>
          <a:p>
            <a:pPr algn="just"/>
            <a:r>
              <a:rPr lang="pt-BR" sz="2400" dirty="0"/>
              <a:t>Decreto </a:t>
            </a:r>
            <a:r>
              <a:rPr lang="pt-BR" sz="2400" dirty="0" smtClean="0"/>
              <a:t>43.284/98</a:t>
            </a:r>
          </a:p>
          <a:p>
            <a:pPr algn="just"/>
            <a:endParaRPr lang="pt-B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875828" y="1633444"/>
            <a:ext cx="4839172" cy="126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000" dirty="0" smtClean="0"/>
              <a:t>UC USO SUSTENTAVEL:</a:t>
            </a:r>
          </a:p>
          <a:p>
            <a:pPr marL="0" indent="0" algn="just">
              <a:buNone/>
            </a:pPr>
            <a:r>
              <a:rPr lang="pt-BR" sz="2000" dirty="0" smtClean="0"/>
              <a:t>AREA DE PROTEÇÃO AMBIENTAL – APA CCJ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620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pic>
        <p:nvPicPr>
          <p:cNvPr id="5" name="Imagem 4" descr="C:\Users\João\Desktop\Edson Chechinato\Zoneamento APA Jundiai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476" y="941725"/>
            <a:ext cx="5381564" cy="576412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6" name="CaixaDeTexto 5"/>
          <p:cNvSpPr txBox="1"/>
          <p:nvPr/>
        </p:nvSpPr>
        <p:spPr>
          <a:xfrm>
            <a:off x="0" y="1722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ZONEAMENTO MUNICIPAL</a:t>
            </a:r>
            <a:endParaRPr lang="pt-BR" sz="4400" dirty="0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333895" y="3111728"/>
            <a:ext cx="5609457" cy="1860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dirty="0" smtClean="0"/>
              <a:t>ZCH – ZONA DE CONSERVAÇÃO HIDRICA**</a:t>
            </a:r>
          </a:p>
          <a:p>
            <a:pPr algn="just"/>
            <a:r>
              <a:rPr lang="pt-BR" sz="1800" dirty="0" smtClean="0"/>
              <a:t>ZRM </a:t>
            </a:r>
            <a:r>
              <a:rPr lang="pt-BR" sz="1800" dirty="0" smtClean="0"/>
              <a:t>–</a:t>
            </a:r>
            <a:r>
              <a:rPr lang="pt-BR" sz="1800" dirty="0" smtClean="0"/>
              <a:t> ZONA DE RESTRIÇÃO MODERADA</a:t>
            </a:r>
          </a:p>
          <a:p>
            <a:pPr algn="just"/>
            <a:r>
              <a:rPr lang="pt-BR" sz="1800" dirty="0" smtClean="0"/>
              <a:t>ZCVS – ZONA DE CONSERVAÇÃO DA VIDA SILVESTRE*</a:t>
            </a:r>
          </a:p>
          <a:p>
            <a:pPr algn="just"/>
            <a:r>
              <a:rPr lang="pt-BR" sz="1800" dirty="0" smtClean="0"/>
              <a:t>ZRM – ZONA DE RESTRIÇÃO MODERADA À JUSANTE**</a:t>
            </a:r>
          </a:p>
          <a:p>
            <a:pPr algn="just"/>
            <a:r>
              <a:rPr lang="pt-BR" sz="1800" dirty="0" smtClean="0"/>
              <a:t>ZVS – ZONA DA VIDA SILVESTRE.</a:t>
            </a:r>
            <a:endParaRPr lang="pt-BR" sz="1800" dirty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1641244" y="2473583"/>
            <a:ext cx="2206856" cy="44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 smtClean="0"/>
              <a:t>DECRETO </a:t>
            </a:r>
            <a:r>
              <a:rPr lang="pt-BR" sz="1800" dirty="0" smtClean="0"/>
              <a:t>43.284/98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82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1722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PLANO DIRETOR – LEI 9.321/2019</a:t>
            </a:r>
            <a:endParaRPr lang="pt-BR" sz="44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/>
          <a:srcRect b="4546"/>
          <a:stretch/>
        </p:blipFill>
        <p:spPr>
          <a:xfrm>
            <a:off x="1244138" y="1114009"/>
            <a:ext cx="9862012" cy="5295173"/>
          </a:xfrm>
          <a:prstGeom prst="rect">
            <a:avLst/>
          </a:prstGeom>
        </p:spPr>
      </p:pic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5295375" y="1188030"/>
            <a:ext cx="4615456" cy="4206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600" dirty="0" smtClean="0"/>
              <a:t>GEO.JUNDIAI.SP.GOV.BR</a:t>
            </a:r>
            <a:endParaRPr lang="pt-BR" sz="2600" dirty="0"/>
          </a:p>
          <a:p>
            <a:pPr algn="just"/>
            <a:endParaRPr lang="pt-B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669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HISTÓRICO DE IMÁGENS </a:t>
            </a:r>
            <a:endParaRPr lang="pt-BR" sz="4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4296" r="7771" b="4536"/>
          <a:stretch/>
        </p:blipFill>
        <p:spPr>
          <a:xfrm>
            <a:off x="644408" y="769441"/>
            <a:ext cx="4495801" cy="2745506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2311847" y="3514947"/>
            <a:ext cx="711431" cy="381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 smtClean="0"/>
              <a:t>2008</a:t>
            </a:r>
            <a:endParaRPr lang="pt-BR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5"/>
          <a:srcRect r="5421" b="5019"/>
          <a:stretch/>
        </p:blipFill>
        <p:spPr>
          <a:xfrm>
            <a:off x="5927494" y="777124"/>
            <a:ext cx="4872039" cy="2752175"/>
          </a:xfrm>
          <a:prstGeom prst="rect">
            <a:avLst/>
          </a:prstGeom>
        </p:spPr>
      </p:pic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8090405" y="3514947"/>
            <a:ext cx="711431" cy="381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 smtClean="0"/>
              <a:t>2018</a:t>
            </a:r>
            <a:endParaRPr lang="pt-BR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6"/>
          <a:srcRect l="13904" r="7909" b="5189"/>
          <a:stretch/>
        </p:blipFill>
        <p:spPr>
          <a:xfrm>
            <a:off x="915870" y="3761660"/>
            <a:ext cx="3952875" cy="2696290"/>
          </a:xfrm>
          <a:prstGeom prst="rect">
            <a:avLst/>
          </a:prstGeom>
        </p:spPr>
      </p:pic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2360208" y="6480648"/>
            <a:ext cx="711431" cy="381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 smtClean="0"/>
              <a:t>2018</a:t>
            </a:r>
            <a:endParaRPr lang="pt-BR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7"/>
          <a:srcRect b="6522"/>
          <a:stretch/>
        </p:blipFill>
        <p:spPr>
          <a:xfrm>
            <a:off x="5927494" y="3896170"/>
            <a:ext cx="4872039" cy="2561780"/>
          </a:xfrm>
          <a:prstGeom prst="rect">
            <a:avLst/>
          </a:prstGeom>
        </p:spPr>
      </p:pic>
      <p:sp>
        <p:nvSpPr>
          <p:cNvPr id="14" name="Espaço Reservado para Conteúdo 2"/>
          <p:cNvSpPr txBox="1">
            <a:spLocks/>
          </p:cNvSpPr>
          <p:nvPr/>
        </p:nvSpPr>
        <p:spPr>
          <a:xfrm>
            <a:off x="8174657" y="6427274"/>
            <a:ext cx="711431" cy="381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 smtClean="0"/>
              <a:t>2022</a:t>
            </a:r>
            <a:endParaRPr lang="pt-BR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cxnSp>
        <p:nvCxnSpPr>
          <p:cNvPr id="15" name="Conector de seta reta 14"/>
          <p:cNvCxnSpPr/>
          <p:nvPr/>
        </p:nvCxnSpPr>
        <p:spPr>
          <a:xfrm flipV="1">
            <a:off x="7677150" y="4677817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2360208" y="4973092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 flipV="1">
            <a:off x="8099930" y="1963192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flipV="1">
            <a:off x="2563523" y="1483383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 flipV="1">
            <a:off x="1062643" y="1706017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 flipV="1">
            <a:off x="3438525" y="2887117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 flipV="1">
            <a:off x="6569392" y="1696492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>
          <a:xfrm flipV="1">
            <a:off x="8139328" y="1350496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 flipV="1">
            <a:off x="4357102" y="2127906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/>
          <p:cNvCxnSpPr/>
          <p:nvPr/>
        </p:nvCxnSpPr>
        <p:spPr>
          <a:xfrm flipV="1">
            <a:off x="9191625" y="3058567"/>
            <a:ext cx="3048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07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8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</a:t>
            </a:r>
            <a:endParaRPr lang="pt-BR" sz="4400" dirty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3205545" y="1559153"/>
            <a:ext cx="5609457" cy="507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dirty="0" smtClean="0"/>
              <a:t>INVESTIGAÇÃO E VISITA TÉCNICA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1429270" y="2589326"/>
            <a:ext cx="5609457" cy="2448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dirty="0" smtClean="0"/>
              <a:t>DATAGEO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BASE CARTOGRÁFICA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MAPA BIOMAS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INVENTARIO FLORESTAL*</a:t>
            </a:r>
          </a:p>
          <a:p>
            <a:pPr marL="0" indent="0" algn="just">
              <a:buNone/>
            </a:pPr>
            <a:endParaRPr lang="pt-BR" sz="1400" dirty="0" smtClean="0"/>
          </a:p>
          <a:p>
            <a:pPr algn="just"/>
            <a:r>
              <a:rPr lang="pt-BR" sz="1800" dirty="0" smtClean="0"/>
              <a:t>BIBLIOGRAFIA MUNICIPAL</a:t>
            </a:r>
          </a:p>
          <a:p>
            <a:pPr algn="just"/>
            <a:r>
              <a:rPr lang="pt-BR" sz="1800" dirty="0" smtClean="0"/>
              <a:t>ESTUDOS TÉCNICOS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011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496818" y="1035745"/>
            <a:ext cx="5609457" cy="507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</a:t>
            </a:r>
            <a:endParaRPr lang="pt-BR" sz="44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/>
          <a:srcRect b="8343"/>
          <a:stretch/>
        </p:blipFill>
        <p:spPr>
          <a:xfrm>
            <a:off x="1244138" y="827633"/>
            <a:ext cx="10091132" cy="5202734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 flipH="1">
            <a:off x="3933825" y="1943100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>
            <a:off x="3933825" y="2085975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H="1">
            <a:off x="3933825" y="2324100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/>
          <p:cNvSpPr/>
          <p:nvPr/>
        </p:nvSpPr>
        <p:spPr>
          <a:xfrm>
            <a:off x="1244138" y="2390775"/>
            <a:ext cx="2489662" cy="1714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5"/>
          <a:srcRect l="13547" t="12342" r="8823" b="18436"/>
          <a:stretch/>
        </p:blipFill>
        <p:spPr>
          <a:xfrm>
            <a:off x="181495" y="3363523"/>
            <a:ext cx="6784692" cy="340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496818" y="1035745"/>
            <a:ext cx="5609457" cy="507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</a:t>
            </a:r>
            <a:endParaRPr lang="pt-BR" sz="4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4"/>
          <a:srcRect l="16162" t="11812" r="19051" b="16172"/>
          <a:stretch/>
        </p:blipFill>
        <p:spPr>
          <a:xfrm>
            <a:off x="3011978" y="769441"/>
            <a:ext cx="8972551" cy="561022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/>
          <a:srcRect l="6043" t="12342" r="7786" b="16133"/>
          <a:stretch/>
        </p:blipFill>
        <p:spPr>
          <a:xfrm>
            <a:off x="67195" y="3574553"/>
            <a:ext cx="6687403" cy="312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7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b="7885"/>
          <a:stretch/>
        </p:blipFill>
        <p:spPr>
          <a:xfrm>
            <a:off x="834892" y="717708"/>
            <a:ext cx="10823708" cy="560827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496818" y="1035745"/>
            <a:ext cx="5609457" cy="507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</a:t>
            </a:r>
            <a:endParaRPr lang="pt-BR" sz="4400" dirty="0"/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6344418" y="3600450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10896600" y="4000500"/>
            <a:ext cx="4286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>
            <a:off x="6096000" y="4838700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1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496818" y="1035745"/>
            <a:ext cx="5609457" cy="507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</a:t>
            </a:r>
            <a:endParaRPr lang="pt-BR" sz="44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/>
          <a:srcRect b="7585"/>
          <a:stretch/>
        </p:blipFill>
        <p:spPr>
          <a:xfrm>
            <a:off x="1067320" y="1028001"/>
            <a:ext cx="10191750" cy="5297984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 flipH="1">
            <a:off x="3598460" y="2423046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>
            <a:off x="3682621" y="3858334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H="1">
            <a:off x="3598460" y="2700549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>
            <a:off x="10622943" y="3260035"/>
            <a:ext cx="336447" cy="32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76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/>
          <a:srcRect b="8378"/>
          <a:stretch/>
        </p:blipFill>
        <p:spPr>
          <a:xfrm>
            <a:off x="3212389" y="2156346"/>
            <a:ext cx="8938403" cy="460659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</a:t>
            </a:r>
            <a:endParaRPr lang="pt-BR" sz="4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/>
          <a:srcRect l="34686" r="11350" b="38253"/>
          <a:stretch/>
        </p:blipFill>
        <p:spPr>
          <a:xfrm>
            <a:off x="133091" y="634057"/>
            <a:ext cx="5322627" cy="3425763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 flipH="1">
            <a:off x="5455718" y="4503893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/>
          <p:cNvSpPr/>
          <p:nvPr/>
        </p:nvSpPr>
        <p:spPr>
          <a:xfrm>
            <a:off x="3288350" y="140349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PREFEITURA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-980814" y="4810299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DATAGEO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flipH="1">
            <a:off x="6183950" y="3398860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6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</a:t>
            </a:r>
            <a:endParaRPr lang="pt-BR" sz="4400" dirty="0"/>
          </a:p>
        </p:txBody>
      </p:sp>
      <p:cxnSp>
        <p:nvCxnSpPr>
          <p:cNvPr id="8" name="Conector de seta reta 7"/>
          <p:cNvCxnSpPr/>
          <p:nvPr/>
        </p:nvCxnSpPr>
        <p:spPr>
          <a:xfrm flipH="1">
            <a:off x="6096484" y="4706771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b="4314"/>
          <a:stretch/>
        </p:blipFill>
        <p:spPr>
          <a:xfrm>
            <a:off x="622069" y="656153"/>
            <a:ext cx="11352745" cy="6110406"/>
          </a:xfrm>
          <a:prstGeom prst="rect">
            <a:avLst/>
          </a:prstGeom>
        </p:spPr>
      </p:pic>
      <p:cxnSp>
        <p:nvCxnSpPr>
          <p:cNvPr id="11" name="Conector de seta reta 10"/>
          <p:cNvCxnSpPr/>
          <p:nvPr/>
        </p:nvCxnSpPr>
        <p:spPr>
          <a:xfrm flipH="1">
            <a:off x="2602174" y="5334566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>
            <a:off x="4733499" y="3426155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>
            <a:off x="4526509" y="4477032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>
            <a:off x="9933296" y="3330620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>
            <a:off x="9933296" y="3630870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H="1">
            <a:off x="9141726" y="3780996"/>
            <a:ext cx="304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88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496818" y="1035745"/>
            <a:ext cx="5609457" cy="507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2867545" y="1467055"/>
            <a:ext cx="6096000" cy="17748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0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MATA</a:t>
            </a:r>
            <a:r>
              <a:rPr lang="pt-BR" sz="2000" b="0" i="0" u="none" strike="noStrike" dirty="0" smtClean="0">
                <a:solidFill>
                  <a:srgbClr val="000000"/>
                </a:solidFill>
                <a:latin typeface="Arial" panose="020B0604020202020204" pitchFamily="34" charset="0"/>
              </a:rPr>
              <a:t>  </a:t>
            </a:r>
            <a:r>
              <a:rPr lang="pt-BR" sz="20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ATLÂNTICA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/>
              <a:t>Para caracterização da fisionomia e estágio sucessional deverão ser aplicadas: a Res. SMA/IBAMA 01/94 para Floresta Ombrófila e Estacional; as Res. CONAMA 07/1996 e CONAMA 417/09 para Restinga; e a Res. CONAMA 423/10 para Campos de Altitude. </a:t>
            </a:r>
          </a:p>
        </p:txBody>
      </p:sp>
      <p:sp>
        <p:nvSpPr>
          <p:cNvPr id="10" name="Retângulo 9"/>
          <p:cNvSpPr/>
          <p:nvPr/>
        </p:nvSpPr>
        <p:spPr>
          <a:xfrm>
            <a:off x="2867545" y="3934290"/>
            <a:ext cx="6096000" cy="10269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0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CERRADO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/>
              <a:t>Para a caracterização da fisionomia e estágio sucessional aplicar a Res. SMA 64/09. </a:t>
            </a:r>
          </a:p>
        </p:txBody>
      </p:sp>
    </p:spTree>
    <p:extLst>
      <p:ext uri="{BB962C8B-B14F-4D97-AF65-F5344CB8AC3E}">
        <p14:creationId xmlns:p14="http://schemas.microsoft.com/office/powerpoint/2010/main" val="40432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048000" y="1417158"/>
            <a:ext cx="6096000" cy="18271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0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MATA  ATLÂNTICA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 smtClean="0"/>
              <a:t>METODOLOGIAS</a:t>
            </a:r>
          </a:p>
          <a:p>
            <a:pPr marL="685800" lvl="1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sz="1600" dirty="0" smtClean="0"/>
              <a:t>AVALIAÇÃO ECOLÓGICA RÁPIDA</a:t>
            </a:r>
          </a:p>
          <a:p>
            <a:pPr marL="685800" lvl="1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sz="1600" dirty="0" smtClean="0"/>
              <a:t>PONTOS DE AMOSTRAGEM</a:t>
            </a:r>
          </a:p>
          <a:p>
            <a:pPr marL="685800" lvl="1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sz="1600" dirty="0" smtClean="0"/>
              <a:t>PARCELAS</a:t>
            </a:r>
            <a:endParaRPr lang="pt-BR" sz="16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sp>
        <p:nvSpPr>
          <p:cNvPr id="7" name="Retângulo 6"/>
          <p:cNvSpPr/>
          <p:nvPr/>
        </p:nvSpPr>
        <p:spPr>
          <a:xfrm>
            <a:off x="3048000" y="3429000"/>
            <a:ext cx="6096000" cy="18271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0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CERRADO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 smtClean="0"/>
              <a:t>METODOLOGIA</a:t>
            </a:r>
          </a:p>
          <a:p>
            <a:pPr marL="685800" lvl="1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sz="1600" dirty="0" smtClean="0"/>
              <a:t>PARCELA (</a:t>
            </a:r>
            <a:r>
              <a:rPr lang="pt-BR" sz="1600" dirty="0"/>
              <a:t>25 x 4 m </a:t>
            </a:r>
            <a:r>
              <a:rPr lang="pt-BR" sz="1600" dirty="0" smtClean="0"/>
              <a:t>- 100 m²);</a:t>
            </a:r>
          </a:p>
          <a:p>
            <a:pPr marL="685800" lvl="1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sz="1600" dirty="0" smtClean="0"/>
              <a:t>05 parcelas por hectare;</a:t>
            </a:r>
          </a:p>
          <a:p>
            <a:pPr marL="685800" lvl="1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87160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496818" y="1035745"/>
            <a:ext cx="5609457" cy="507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1361024" y="1336119"/>
            <a:ext cx="10100137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 smtClean="0"/>
              <a:t>SMA/IBAMA 01/94 - Floresta Ombrófila e Estacional :</a:t>
            </a:r>
          </a:p>
          <a:p>
            <a:pPr algn="ctr"/>
            <a:endParaRPr lang="pt-BR" sz="2000" dirty="0"/>
          </a:p>
          <a:p>
            <a:pPr algn="just"/>
            <a:r>
              <a:rPr lang="pt-BR" sz="1600" dirty="0"/>
              <a:t>Art. 1º . Considera-se vegetação primária aquela vegetação de máxima expressão local, com </a:t>
            </a:r>
            <a:r>
              <a:rPr lang="pt-BR" sz="1600" dirty="0" smtClean="0"/>
              <a:t>grande diversidade </a:t>
            </a:r>
            <a:r>
              <a:rPr lang="pt-BR" sz="1600" dirty="0"/>
              <a:t>biológica, sendo os efeitos das ações antrópicas mínimos, a ponto de não </a:t>
            </a:r>
            <a:r>
              <a:rPr lang="pt-BR" sz="1600" dirty="0" smtClean="0"/>
              <a:t>afetar significativamente </a:t>
            </a:r>
            <a:r>
              <a:rPr lang="pt-BR" sz="1600" dirty="0"/>
              <a:t>suas características originais de estrutura e de espécie</a:t>
            </a:r>
            <a:r>
              <a:rPr lang="pt-BR" sz="1600" dirty="0" smtClean="0"/>
              <a:t>.</a:t>
            </a:r>
          </a:p>
          <a:p>
            <a:pPr algn="just"/>
            <a:endParaRPr lang="pt-BR" sz="1600" dirty="0" smtClean="0"/>
          </a:p>
          <a:p>
            <a:r>
              <a:rPr lang="pt-BR" sz="1600" dirty="0" smtClean="0"/>
              <a:t>Art</a:t>
            </a:r>
            <a:r>
              <a:rPr lang="pt-BR" sz="1600" dirty="0"/>
              <a:t>. 2º . São características da vegetação secundária das Florestas Ombrófilas Estacionais:</a:t>
            </a:r>
          </a:p>
          <a:p>
            <a:r>
              <a:rPr lang="pt-BR" sz="1600" dirty="0"/>
              <a:t>§ 1º . Em estágio inicial de regeneração</a:t>
            </a:r>
            <a:r>
              <a:rPr lang="pt-BR" sz="1600" dirty="0" smtClean="0"/>
              <a:t>:</a:t>
            </a:r>
          </a:p>
          <a:p>
            <a:pPr marL="285750" indent="-285750" algn="just">
              <a:buFontTx/>
              <a:buChar char="-"/>
            </a:pPr>
            <a:r>
              <a:rPr lang="pt-BR" sz="1600" dirty="0" smtClean="0"/>
              <a:t>Fisionomia </a:t>
            </a:r>
            <a:r>
              <a:rPr lang="pt-BR" sz="1600" dirty="0"/>
              <a:t>que varia de </a:t>
            </a:r>
            <a:r>
              <a:rPr lang="pt-BR" sz="1600" dirty="0"/>
              <a:t>savânica</a:t>
            </a:r>
            <a:r>
              <a:rPr lang="pt-BR" sz="1600" dirty="0"/>
              <a:t> a florestal baixa, podendo ocorrer estrato herbáceo </a:t>
            </a:r>
            <a:r>
              <a:rPr lang="pt-BR" sz="1600" dirty="0" smtClean="0"/>
              <a:t>e pequenas </a:t>
            </a:r>
            <a:r>
              <a:rPr lang="pt-BR" sz="1600" dirty="0"/>
              <a:t>árvores</a:t>
            </a:r>
            <a:r>
              <a:rPr lang="pt-BR" sz="1600" dirty="0" smtClean="0"/>
              <a:t>;</a:t>
            </a:r>
          </a:p>
          <a:p>
            <a:pPr marL="285750" indent="-285750" algn="just">
              <a:buFontTx/>
              <a:buChar char="-"/>
            </a:pPr>
            <a:r>
              <a:rPr lang="pt-BR" sz="1600" dirty="0" smtClean="0"/>
              <a:t>A</a:t>
            </a:r>
            <a:r>
              <a:rPr lang="pt-BR" sz="1600" dirty="0" smtClean="0"/>
              <a:t>lturas </a:t>
            </a:r>
            <a:r>
              <a:rPr lang="pt-BR" sz="1600" dirty="0"/>
              <a:t>das plantas lenhosas estão situadas geralmente entre 1,5m e 8,0m e o </a:t>
            </a:r>
            <a:r>
              <a:rPr lang="pt-BR" sz="1600" dirty="0" smtClean="0"/>
              <a:t>diâmetro médio </a:t>
            </a:r>
            <a:r>
              <a:rPr lang="pt-BR" sz="1600" dirty="0"/>
              <a:t>dos troncos à altura do peito (DAP 1,30m do solo) é de até </a:t>
            </a:r>
            <a:r>
              <a:rPr lang="pt-BR" sz="1600" dirty="0" smtClean="0"/>
              <a:t>10cm;</a:t>
            </a:r>
          </a:p>
          <a:p>
            <a:pPr marL="285750" indent="-285750" algn="just">
              <a:buFontTx/>
              <a:buChar char="-"/>
            </a:pPr>
            <a:r>
              <a:rPr lang="pt-BR" sz="1600" dirty="0" smtClean="0"/>
              <a:t>E</a:t>
            </a:r>
            <a:r>
              <a:rPr lang="pt-BR" sz="1600" dirty="0" smtClean="0"/>
              <a:t>pífitas pouco </a:t>
            </a:r>
            <a:r>
              <a:rPr lang="pt-BR" sz="1600" dirty="0"/>
              <a:t>abundantes, representadas por musgos, </a:t>
            </a:r>
            <a:r>
              <a:rPr lang="pt-BR" sz="1600" dirty="0" smtClean="0"/>
              <a:t>liquens;</a:t>
            </a:r>
          </a:p>
          <a:p>
            <a:pPr marL="285750" indent="-285750" algn="just">
              <a:buFontTx/>
              <a:buChar char="-"/>
            </a:pPr>
            <a:r>
              <a:rPr lang="pt-BR" sz="1600" dirty="0" smtClean="0"/>
              <a:t>A serapilheira, quando presente, pode ser contínua ou não, formando uma camada fina pouco decomposta;</a:t>
            </a:r>
          </a:p>
          <a:p>
            <a:pPr marL="285750" indent="-285750" algn="just">
              <a:buFontTx/>
              <a:buChar char="-"/>
            </a:pPr>
            <a:r>
              <a:rPr lang="pt-BR" sz="1600" dirty="0" smtClean="0"/>
              <a:t>Diversidade biológica é baixa, podendo ocorrer ao redor de dez espécies arbóreas ou arbustivas dominantes;</a:t>
            </a:r>
          </a:p>
          <a:p>
            <a:pPr marL="285750" indent="-285750" algn="just">
              <a:buFontTx/>
              <a:buChar char="-"/>
            </a:pPr>
            <a:r>
              <a:rPr lang="pt-BR" sz="1600" dirty="0" smtClean="0"/>
              <a:t>Espécies presentes: cambará ou candeia (</a:t>
            </a:r>
            <a:r>
              <a:rPr lang="pt-BR" sz="1600" dirty="0" smtClean="0"/>
              <a:t>Gochnatia</a:t>
            </a:r>
            <a:r>
              <a:rPr lang="pt-BR" sz="1600" dirty="0" smtClean="0"/>
              <a:t> </a:t>
            </a:r>
            <a:r>
              <a:rPr lang="pt-BR" sz="1600" dirty="0" smtClean="0"/>
              <a:t>polimorpha</a:t>
            </a:r>
            <a:r>
              <a:rPr lang="pt-BR" sz="1600" dirty="0" smtClean="0"/>
              <a:t>), leiteiro (</a:t>
            </a:r>
            <a:r>
              <a:rPr lang="pt-BR" sz="1600" dirty="0" smtClean="0"/>
              <a:t>Peschieria</a:t>
            </a:r>
            <a:r>
              <a:rPr lang="pt-BR" sz="1600" dirty="0" smtClean="0"/>
              <a:t> </a:t>
            </a:r>
            <a:r>
              <a:rPr lang="pt-BR" sz="1600" dirty="0" smtClean="0"/>
              <a:t>fuchsiaefolia</a:t>
            </a:r>
            <a:r>
              <a:rPr lang="pt-BR" sz="1600" dirty="0" smtClean="0"/>
              <a:t>), maria-mole (</a:t>
            </a:r>
            <a:r>
              <a:rPr lang="pt-BR" sz="1600" dirty="0" smtClean="0"/>
              <a:t>Guapira</a:t>
            </a:r>
            <a:r>
              <a:rPr lang="pt-BR" sz="1600" dirty="0" smtClean="0"/>
              <a:t> </a:t>
            </a:r>
            <a:r>
              <a:rPr lang="pt-BR" sz="1600" dirty="0" smtClean="0"/>
              <a:t>ssp</a:t>
            </a:r>
            <a:r>
              <a:rPr lang="pt-BR" sz="1600" dirty="0" smtClean="0"/>
              <a:t>), mamona (</a:t>
            </a:r>
            <a:r>
              <a:rPr lang="pt-BR" sz="1600" dirty="0" smtClean="0"/>
              <a:t>Ricinus</a:t>
            </a:r>
            <a:r>
              <a:rPr lang="pt-BR" sz="1600" dirty="0" smtClean="0"/>
              <a:t> </a:t>
            </a:r>
            <a:r>
              <a:rPr lang="pt-BR" sz="1600" dirty="0" smtClean="0"/>
              <a:t>communis</a:t>
            </a:r>
            <a:r>
              <a:rPr lang="pt-BR" sz="1600" dirty="0" smtClean="0"/>
              <a:t>), arranha-gato (</a:t>
            </a:r>
            <a:r>
              <a:rPr lang="pt-BR" sz="1600" dirty="0" smtClean="0"/>
              <a:t>Acacia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), falso-ipê (</a:t>
            </a:r>
            <a:r>
              <a:rPr lang="pt-BR" sz="1600" dirty="0" smtClean="0"/>
              <a:t>Stenolobium</a:t>
            </a:r>
            <a:r>
              <a:rPr lang="pt-BR" sz="1600" dirty="0" smtClean="0"/>
              <a:t> </a:t>
            </a:r>
            <a:r>
              <a:rPr lang="pt-BR" sz="1600" dirty="0" smtClean="0"/>
              <a:t>stans</a:t>
            </a:r>
            <a:r>
              <a:rPr lang="pt-BR" sz="1600" dirty="0" smtClean="0"/>
              <a:t>), </a:t>
            </a:r>
            <a:r>
              <a:rPr lang="pt-BR" sz="1600" dirty="0" smtClean="0"/>
              <a:t>crindiúva</a:t>
            </a:r>
            <a:r>
              <a:rPr lang="pt-BR" sz="1600" dirty="0" smtClean="0"/>
              <a:t> (Trema </a:t>
            </a:r>
            <a:r>
              <a:rPr lang="pt-BR" sz="1600" dirty="0" smtClean="0"/>
              <a:t>micrantha</a:t>
            </a:r>
            <a:r>
              <a:rPr lang="pt-BR" sz="1600" dirty="0" smtClean="0"/>
              <a:t>), fumo-bravo (</a:t>
            </a:r>
            <a:r>
              <a:rPr lang="pt-BR" sz="1600" dirty="0" smtClean="0"/>
              <a:t>Solanum</a:t>
            </a:r>
            <a:r>
              <a:rPr lang="pt-BR" sz="1600" dirty="0" smtClean="0"/>
              <a:t> </a:t>
            </a:r>
            <a:r>
              <a:rPr lang="pt-BR" sz="1600" dirty="0" smtClean="0"/>
              <a:t>granulosoleprosum</a:t>
            </a:r>
            <a:r>
              <a:rPr lang="pt-BR" sz="1600" dirty="0" smtClean="0"/>
              <a:t>), goiabeira ( </a:t>
            </a:r>
            <a:r>
              <a:rPr lang="pt-BR" sz="1600" dirty="0" smtClean="0"/>
              <a:t>Psidium</a:t>
            </a:r>
            <a:r>
              <a:rPr lang="pt-BR" sz="1600" dirty="0" smtClean="0"/>
              <a:t> guaiava ), sangra d'água ...</a:t>
            </a:r>
          </a:p>
          <a:p>
            <a:endParaRPr lang="pt-BR" sz="1600" dirty="0" smtClean="0"/>
          </a:p>
          <a:p>
            <a:pPr marL="342900" indent="-342900" algn="just">
              <a:buFontTx/>
              <a:buChar char="-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99153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496818" y="1035745"/>
            <a:ext cx="5609457" cy="507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1361024" y="1459230"/>
            <a:ext cx="1010013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 smtClean="0"/>
              <a:t>SMA/IBAMA 01/94 - Floresta Ombrófila e Estacional :</a:t>
            </a:r>
          </a:p>
          <a:p>
            <a:pPr algn="ctr"/>
            <a:endParaRPr lang="pt-BR" sz="2000" dirty="0"/>
          </a:p>
          <a:p>
            <a:r>
              <a:rPr lang="pt-BR" sz="1600" dirty="0"/>
              <a:t>§ 2º . Em estágio médio de regeneração: </a:t>
            </a:r>
            <a:r>
              <a:rPr lang="pt-BR" sz="1600" dirty="0" smtClean="0"/>
              <a:t>:</a:t>
            </a:r>
          </a:p>
          <a:p>
            <a:pPr marL="285750" indent="-285750" algn="just">
              <a:buFontTx/>
              <a:buChar char="-"/>
            </a:pPr>
            <a:r>
              <a:rPr lang="pt-BR" sz="1600" dirty="0"/>
              <a:t>fisionomia florestal, apresentando árvores de vários tamanhos</a:t>
            </a:r>
            <a:r>
              <a:rPr lang="pt-BR" sz="1600" dirty="0" smtClean="0"/>
              <a:t>;</a:t>
            </a:r>
          </a:p>
          <a:p>
            <a:pPr marL="285750" indent="-285750" algn="just">
              <a:buFontTx/>
              <a:buChar char="-"/>
            </a:pPr>
            <a:r>
              <a:rPr lang="pt-BR" sz="1600" dirty="0" smtClean="0"/>
              <a:t>presença de camadas de diferentes alturas, sendo que cada camada apresenta-se com cobertura criando de aberta a fechada, podendo a superfície da camada superior ser uniforme e aparecer árvores emergentes</a:t>
            </a:r>
            <a:r>
              <a:rPr lang="pt-BR" sz="1600" dirty="0" smtClean="0"/>
              <a:t>;</a:t>
            </a:r>
          </a:p>
          <a:p>
            <a:pPr marL="285750" indent="-285750" algn="just">
              <a:buFontTx/>
              <a:buChar char="-"/>
            </a:pPr>
            <a:r>
              <a:rPr lang="pt-BR" sz="1600" dirty="0"/>
              <a:t>epífitas aparecem em maior número de indivíduos e espécies</a:t>
            </a:r>
            <a:r>
              <a:rPr lang="pt-BR" sz="1600" dirty="0" smtClean="0"/>
              <a:t>;</a:t>
            </a:r>
          </a:p>
          <a:p>
            <a:pPr marL="285750" indent="-285750" algn="just">
              <a:buFontTx/>
              <a:buChar char="-"/>
            </a:pPr>
            <a:r>
              <a:rPr lang="pt-BR" sz="1600" dirty="0" smtClean="0"/>
              <a:t>dependendo da localização da vegetação a altura das árvores pode variar de 4 a 12m e o DAP médio pode atingir até 20cm;</a:t>
            </a:r>
          </a:p>
          <a:p>
            <a:pPr marL="285750" indent="-285750" algn="just">
              <a:buFontTx/>
              <a:buChar char="-"/>
            </a:pPr>
            <a:r>
              <a:rPr lang="pt-BR" sz="1600" dirty="0" smtClean="0"/>
              <a:t>a diversidade biológica é significativa, podem surgir palmito (Euterpe </a:t>
            </a:r>
            <a:r>
              <a:rPr lang="pt-BR" sz="1600" dirty="0" smtClean="0"/>
              <a:t>edulis</a:t>
            </a:r>
            <a:r>
              <a:rPr lang="pt-BR" sz="1600" dirty="0" smtClean="0"/>
              <a:t> ), outras palmáceas e samambaiaçus;</a:t>
            </a:r>
          </a:p>
          <a:p>
            <a:pPr marL="285750" indent="-285750" algn="just">
              <a:buFontTx/>
              <a:buChar char="-"/>
            </a:pPr>
            <a:r>
              <a:rPr lang="pt-BR" sz="1600" dirty="0" smtClean="0"/>
              <a:t>Espécies presentes: jacarandás (</a:t>
            </a:r>
            <a:r>
              <a:rPr lang="pt-BR" sz="1600" dirty="0" smtClean="0"/>
              <a:t>Machaerium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), </a:t>
            </a:r>
            <a:r>
              <a:rPr lang="pt-BR" sz="1600" dirty="0" smtClean="0"/>
              <a:t>jacaranda</a:t>
            </a:r>
            <a:r>
              <a:rPr lang="pt-BR" sz="1600" dirty="0" smtClean="0"/>
              <a:t>-do-campo (</a:t>
            </a:r>
            <a:r>
              <a:rPr lang="pt-BR" sz="1600" dirty="0" smtClean="0"/>
              <a:t>Platypodium</a:t>
            </a:r>
            <a:r>
              <a:rPr lang="pt-BR" sz="1600" dirty="0" smtClean="0"/>
              <a:t> </a:t>
            </a:r>
            <a:r>
              <a:rPr lang="pt-BR" sz="1600" dirty="0" smtClean="0"/>
              <a:t>elegans</a:t>
            </a:r>
            <a:r>
              <a:rPr lang="pt-BR" sz="1600" dirty="0" smtClean="0"/>
              <a:t>), louro-pardo (</a:t>
            </a:r>
            <a:r>
              <a:rPr lang="pt-BR" sz="1600" dirty="0" smtClean="0"/>
              <a:t>Cordia</a:t>
            </a:r>
            <a:r>
              <a:rPr lang="pt-BR" sz="1600" dirty="0" smtClean="0"/>
              <a:t> </a:t>
            </a:r>
            <a:r>
              <a:rPr lang="pt-BR" sz="1600" dirty="0" smtClean="0"/>
              <a:t>trichotoma</a:t>
            </a:r>
            <a:r>
              <a:rPr lang="pt-BR" sz="1600" dirty="0" smtClean="0"/>
              <a:t>), </a:t>
            </a:r>
            <a:r>
              <a:rPr lang="pt-BR" sz="1600" dirty="0" smtClean="0"/>
              <a:t>farinha-seca</a:t>
            </a:r>
            <a:r>
              <a:rPr lang="pt-BR" sz="1600" dirty="0" smtClean="0"/>
              <a:t> (</a:t>
            </a:r>
            <a:r>
              <a:rPr lang="pt-BR" sz="1600" dirty="0" smtClean="0"/>
              <a:t>Pithecellobium</a:t>
            </a:r>
            <a:r>
              <a:rPr lang="pt-BR" sz="1600" dirty="0" smtClean="0"/>
              <a:t> </a:t>
            </a:r>
            <a:r>
              <a:rPr lang="pt-BR" sz="1600" dirty="0" smtClean="0"/>
              <a:t>urundeuva</a:t>
            </a:r>
            <a:r>
              <a:rPr lang="pt-BR" sz="1600" dirty="0" smtClean="0"/>
              <a:t> ), aroeira (</a:t>
            </a:r>
            <a:r>
              <a:rPr lang="pt-BR" sz="1600" dirty="0" smtClean="0"/>
              <a:t>Myracroduon</a:t>
            </a:r>
            <a:r>
              <a:rPr lang="pt-BR" sz="1600" dirty="0" smtClean="0"/>
              <a:t> </a:t>
            </a:r>
            <a:r>
              <a:rPr lang="pt-BR" sz="1600" dirty="0" smtClean="0"/>
              <a:t>urundeuva</a:t>
            </a:r>
            <a:r>
              <a:rPr lang="pt-BR" sz="1600" dirty="0" smtClean="0"/>
              <a:t>), </a:t>
            </a:r>
            <a:r>
              <a:rPr lang="pt-BR" sz="1600" dirty="0" smtClean="0"/>
              <a:t>guapuruvu</a:t>
            </a:r>
            <a:r>
              <a:rPr lang="pt-BR" sz="1600" dirty="0" smtClean="0"/>
              <a:t> (</a:t>
            </a:r>
            <a:r>
              <a:rPr lang="pt-BR" sz="1600" dirty="0" smtClean="0"/>
              <a:t>Schizolobium</a:t>
            </a:r>
            <a:r>
              <a:rPr lang="pt-BR" sz="1600" dirty="0" smtClean="0"/>
              <a:t> </a:t>
            </a:r>
            <a:r>
              <a:rPr lang="pt-BR" sz="1600" dirty="0" smtClean="0"/>
              <a:t>parahyba</a:t>
            </a:r>
            <a:r>
              <a:rPr lang="pt-BR" sz="1600" dirty="0" smtClean="0"/>
              <a:t>), </a:t>
            </a:r>
            <a:r>
              <a:rPr lang="pt-BR" sz="1600" dirty="0" smtClean="0"/>
              <a:t>burana</a:t>
            </a:r>
            <a:r>
              <a:rPr lang="pt-BR" sz="1600" dirty="0" smtClean="0"/>
              <a:t> (Amburana </a:t>
            </a:r>
            <a:r>
              <a:rPr lang="pt-BR" sz="1600" dirty="0" smtClean="0"/>
              <a:t>cearensis</a:t>
            </a:r>
            <a:r>
              <a:rPr lang="pt-BR" sz="1600" dirty="0" smtClean="0"/>
              <a:t>), pau-de-espeto (Casearia </a:t>
            </a:r>
            <a:r>
              <a:rPr lang="pt-BR" sz="1600" dirty="0" smtClean="0"/>
              <a:t>gossypiosperma</a:t>
            </a:r>
            <a:r>
              <a:rPr lang="pt-BR" sz="1600" dirty="0" smtClean="0"/>
              <a:t>), cedro (</a:t>
            </a:r>
            <a:r>
              <a:rPr lang="pt-BR" sz="1600" dirty="0" smtClean="0"/>
              <a:t>Cedrela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), canjarana ( </a:t>
            </a:r>
            <a:r>
              <a:rPr lang="pt-BR" sz="1600" dirty="0" smtClean="0"/>
              <a:t>Cabralea</a:t>
            </a:r>
            <a:r>
              <a:rPr lang="pt-BR" sz="1600" dirty="0" smtClean="0"/>
              <a:t> canjarana), açoita-cavalo (</a:t>
            </a:r>
            <a:r>
              <a:rPr lang="pt-BR" sz="1600" dirty="0" smtClean="0"/>
              <a:t>Luehea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), óleo-de-copaíba (</a:t>
            </a:r>
            <a:r>
              <a:rPr lang="pt-BR" sz="1600" dirty="0" smtClean="0"/>
              <a:t>Copaifera</a:t>
            </a:r>
            <a:r>
              <a:rPr lang="pt-BR" sz="1600" dirty="0" smtClean="0"/>
              <a:t> </a:t>
            </a:r>
            <a:r>
              <a:rPr lang="pt-BR" sz="1600" dirty="0" smtClean="0"/>
              <a:t>langsdorfii</a:t>
            </a:r>
            <a:r>
              <a:rPr lang="pt-BR" sz="1600" dirty="0" smtClean="0"/>
              <a:t>), </a:t>
            </a:r>
            <a:r>
              <a:rPr lang="pt-BR" sz="1600" dirty="0" smtClean="0"/>
              <a:t>canafístula</a:t>
            </a:r>
            <a:r>
              <a:rPr lang="pt-BR" sz="1600" dirty="0" smtClean="0"/>
              <a:t> (</a:t>
            </a:r>
            <a:r>
              <a:rPr lang="pt-BR" sz="1600" dirty="0" smtClean="0"/>
              <a:t>Peltophorum</a:t>
            </a:r>
            <a:r>
              <a:rPr lang="pt-BR" sz="1600" dirty="0" smtClean="0"/>
              <a:t> </a:t>
            </a:r>
            <a:r>
              <a:rPr lang="pt-BR" sz="1600" dirty="0" smtClean="0"/>
              <a:t>dubium</a:t>
            </a:r>
            <a:r>
              <a:rPr lang="pt-BR" sz="1600" dirty="0" smtClean="0"/>
              <a:t>), embiras-de-sapo (</a:t>
            </a:r>
            <a:r>
              <a:rPr lang="pt-BR" sz="1600" dirty="0" smtClean="0"/>
              <a:t>Lonchocarpus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), faveiro (</a:t>
            </a:r>
            <a:r>
              <a:rPr lang="pt-BR" sz="1600" dirty="0" smtClean="0"/>
              <a:t>Pterodon</a:t>
            </a:r>
            <a:r>
              <a:rPr lang="pt-BR" sz="1600" dirty="0" smtClean="0"/>
              <a:t> </a:t>
            </a:r>
            <a:r>
              <a:rPr lang="pt-BR" sz="1600" dirty="0" smtClean="0"/>
              <a:t>pubescens</a:t>
            </a:r>
            <a:r>
              <a:rPr lang="pt-BR" sz="1600" dirty="0" smtClean="0"/>
              <a:t>), canelas (</a:t>
            </a:r>
            <a:r>
              <a:rPr lang="pt-BR" sz="1600" dirty="0" smtClean="0"/>
              <a:t>Ocotea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, </a:t>
            </a:r>
            <a:r>
              <a:rPr lang="pt-BR" sz="1600" dirty="0" smtClean="0"/>
              <a:t>Nectandra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, </a:t>
            </a:r>
            <a:r>
              <a:rPr lang="pt-BR" sz="1600" dirty="0" smtClean="0"/>
              <a:t>Crytocaria</a:t>
            </a:r>
            <a:r>
              <a:rPr lang="pt-BR" sz="1600" dirty="0" smtClean="0"/>
              <a:t> spp.)...</a:t>
            </a:r>
          </a:p>
          <a:p>
            <a:endParaRPr lang="pt-BR" sz="1600" dirty="0" smtClean="0"/>
          </a:p>
          <a:p>
            <a:pPr marL="342900" indent="-342900" algn="just">
              <a:buFontTx/>
              <a:buChar char="-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2336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496818" y="1035745"/>
            <a:ext cx="5609457" cy="507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1070704" y="1120675"/>
            <a:ext cx="1018498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 smtClean="0"/>
              <a:t>SMA/IBAMA 01/94 - Floresta Ombrófila e Estacional :</a:t>
            </a:r>
          </a:p>
          <a:p>
            <a:pPr algn="ctr"/>
            <a:endParaRPr lang="pt-BR" sz="2000" dirty="0"/>
          </a:p>
          <a:p>
            <a:pPr algn="just"/>
            <a:r>
              <a:rPr lang="pt-BR" sz="1600" dirty="0" smtClean="0"/>
              <a:t>§ 3º . Em estágio avançado de regeneração:</a:t>
            </a:r>
          </a:p>
          <a:p>
            <a:pPr algn="just"/>
            <a:endParaRPr lang="pt-BR" sz="1600" dirty="0" smtClean="0"/>
          </a:p>
          <a:p>
            <a:pPr algn="just"/>
            <a:r>
              <a:rPr lang="pt-BR" sz="1600" dirty="0"/>
              <a:t>-</a:t>
            </a:r>
            <a:r>
              <a:rPr lang="pt-BR" sz="1600" dirty="0" smtClean="0"/>
              <a:t> fisionomia florestal fechada, tendendo a ocorrer distribuição contígua de copas, podendo o dossel apresentar ou não árvores emergentes;</a:t>
            </a:r>
          </a:p>
          <a:p>
            <a:pPr algn="just"/>
            <a:r>
              <a:rPr lang="pt-BR" sz="1600" dirty="0" smtClean="0"/>
              <a:t>- grande número de estratos, com árvores, arbustos, ervas terrícolas, trepadeiras, epífitas, etc., cuja abundância e número de espécies variam em função do clima e local. As copas superiores geralmente são horizontalmente amplas;</a:t>
            </a:r>
          </a:p>
          <a:p>
            <a:pPr algn="just"/>
            <a:r>
              <a:rPr lang="pt-BR" sz="1600" dirty="0" smtClean="0"/>
              <a:t>- as alturas máximas ultrapassam 10 m, sendo que o DAP médio dos troncos é sempre superior a 20cm. A distribuição diamétrica tem grande amplitude, fornecendo bom produto lenhoso;</a:t>
            </a:r>
          </a:p>
          <a:p>
            <a:pPr algn="just"/>
            <a:r>
              <a:rPr lang="pt-BR" sz="1600" dirty="0" smtClean="0"/>
              <a:t>- </a:t>
            </a:r>
            <a:r>
              <a:rPr lang="pt-BR" sz="1600" dirty="0" smtClean="0"/>
              <a:t>epíferas</a:t>
            </a:r>
            <a:r>
              <a:rPr lang="pt-BR" sz="1600" dirty="0" smtClean="0"/>
              <a:t> estão presentes em grande número de espécies e com abundância, principalmente na Floresta Ombrófila;</a:t>
            </a:r>
          </a:p>
          <a:p>
            <a:pPr algn="just"/>
            <a:r>
              <a:rPr lang="pt-BR" sz="1600" dirty="0" smtClean="0"/>
              <a:t>- trepadeiras são geralmente lenhosas (leguminosas, bignoniáceas, compostas, </a:t>
            </a:r>
            <a:r>
              <a:rPr lang="pt-BR" sz="1600" dirty="0" smtClean="0"/>
              <a:t>malpiguiáceas</a:t>
            </a:r>
            <a:r>
              <a:rPr lang="pt-BR" sz="1600" dirty="0" smtClean="0"/>
              <a:t> e </a:t>
            </a:r>
            <a:r>
              <a:rPr lang="pt-BR" sz="1600" dirty="0" smtClean="0"/>
              <a:t>sapocindáceas</a:t>
            </a:r>
            <a:r>
              <a:rPr lang="pt-BR" sz="1600" dirty="0" smtClean="0"/>
              <a:t>, principalmente), sendo mais abundantes e mais ricas em espécies na Floresta Estacional;</a:t>
            </a:r>
          </a:p>
          <a:p>
            <a:pPr algn="just"/>
            <a:r>
              <a:rPr lang="pt-BR" sz="1600" dirty="0" smtClean="0"/>
              <a:t>- a serapilheira está presente, variando em função do tempo e da localização, apresentando intensa decomposição;</a:t>
            </a:r>
          </a:p>
          <a:p>
            <a:pPr algn="just"/>
            <a:r>
              <a:rPr lang="pt-BR" sz="1600" dirty="0" smtClean="0"/>
              <a:t>- no </a:t>
            </a:r>
            <a:r>
              <a:rPr lang="pt-BR" sz="1600" dirty="0" smtClean="0"/>
              <a:t>subosque</a:t>
            </a:r>
            <a:r>
              <a:rPr lang="pt-BR" sz="1600" dirty="0" smtClean="0"/>
              <a:t> os estratos arbustivos e herbáceos aparecem com maior ou menor frequência, sendo os arbustivos predominantemente aqueles já citados para o estágio anterior (arbustos </a:t>
            </a:r>
            <a:r>
              <a:rPr lang="pt-BR" sz="1600" dirty="0" smtClean="0"/>
              <a:t>umbrófilos</a:t>
            </a:r>
            <a:r>
              <a:rPr lang="pt-BR" sz="1600" dirty="0" smtClean="0"/>
              <a:t>) e o herbáceo formado predominantemente por </a:t>
            </a:r>
            <a:r>
              <a:rPr lang="pt-BR" sz="1600" dirty="0" smtClean="0"/>
              <a:t>broméliaceas</a:t>
            </a:r>
            <a:r>
              <a:rPr lang="pt-BR" sz="1600" dirty="0" smtClean="0"/>
              <a:t>, aráceas, marantáceas e </a:t>
            </a:r>
            <a:r>
              <a:rPr lang="pt-BR" sz="1600" dirty="0" smtClean="0"/>
              <a:t>heliconiáceas</a:t>
            </a:r>
            <a:r>
              <a:rPr lang="pt-BR" sz="1600" dirty="0" smtClean="0"/>
              <a:t>, notadamente nas áreas mais úmidas;</a:t>
            </a:r>
          </a:p>
          <a:p>
            <a:pPr algn="just"/>
            <a:r>
              <a:rPr lang="pt-BR" sz="1600" dirty="0" smtClean="0"/>
              <a:t>- a diversidade biológica é muito grande devido à complexidade estrutural e ao número de espécies;</a:t>
            </a:r>
          </a:p>
          <a:p>
            <a:pPr algn="just"/>
            <a:r>
              <a:rPr lang="pt-BR" sz="1600" dirty="0" smtClean="0"/>
              <a:t>- além das espécies já citadas para os estágios anteriores e de espécies da mata madura, é comum a ocorrência de: jequitibás (</a:t>
            </a:r>
            <a:r>
              <a:rPr lang="pt-BR" sz="1600" dirty="0" smtClean="0"/>
              <a:t>Cariniana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), jatobás (</a:t>
            </a:r>
            <a:r>
              <a:rPr lang="pt-BR" sz="1600" dirty="0" smtClean="0"/>
              <a:t>Hymenaea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), pau-marfim (</a:t>
            </a:r>
            <a:r>
              <a:rPr lang="pt-BR" sz="1600" dirty="0" smtClean="0"/>
              <a:t>Balfourodendron</a:t>
            </a:r>
            <a:r>
              <a:rPr lang="pt-BR" sz="1600" dirty="0" smtClean="0"/>
              <a:t> </a:t>
            </a:r>
            <a:r>
              <a:rPr lang="pt-BR" sz="1600" dirty="0" smtClean="0"/>
              <a:t>riedelianum</a:t>
            </a:r>
            <a:r>
              <a:rPr lang="pt-BR" sz="1600" dirty="0" smtClean="0"/>
              <a:t>), caviúna (</a:t>
            </a:r>
            <a:r>
              <a:rPr lang="pt-BR" sz="1600" dirty="0" smtClean="0"/>
              <a:t>Machaerium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), paineira (</a:t>
            </a:r>
            <a:r>
              <a:rPr lang="pt-BR" sz="1600" dirty="0" smtClean="0"/>
              <a:t>Chorisia</a:t>
            </a:r>
            <a:r>
              <a:rPr lang="pt-BR" sz="1600" dirty="0" smtClean="0"/>
              <a:t> </a:t>
            </a:r>
            <a:r>
              <a:rPr lang="pt-BR" sz="1600" dirty="0" smtClean="0"/>
              <a:t>speciosa</a:t>
            </a:r>
            <a:r>
              <a:rPr lang="pt-BR" sz="1600" dirty="0" smtClean="0"/>
              <a:t>), guarantã (</a:t>
            </a:r>
            <a:r>
              <a:rPr lang="pt-BR" sz="1600" dirty="0" smtClean="0"/>
              <a:t>Esenbeckia</a:t>
            </a:r>
            <a:r>
              <a:rPr lang="pt-BR" sz="1600" dirty="0" smtClean="0"/>
              <a:t> </a:t>
            </a:r>
            <a:r>
              <a:rPr lang="pt-BR" sz="1600" dirty="0" smtClean="0"/>
              <a:t>leiocarpa</a:t>
            </a:r>
            <a:r>
              <a:rPr lang="pt-BR" sz="1600" dirty="0" smtClean="0"/>
              <a:t>), </a:t>
            </a:r>
            <a:r>
              <a:rPr lang="pt-BR" sz="1600" dirty="0" smtClean="0"/>
              <a:t>imbúia</a:t>
            </a:r>
            <a:r>
              <a:rPr lang="pt-BR" sz="1600" dirty="0" smtClean="0"/>
              <a:t> (</a:t>
            </a:r>
            <a:r>
              <a:rPr lang="pt-BR" sz="1600" dirty="0" smtClean="0"/>
              <a:t>Ocotea</a:t>
            </a:r>
            <a:r>
              <a:rPr lang="pt-BR" sz="1600" dirty="0" smtClean="0"/>
              <a:t> porosa), figueira (</a:t>
            </a:r>
            <a:r>
              <a:rPr lang="pt-BR" sz="1600" dirty="0" smtClean="0"/>
              <a:t>Ficus</a:t>
            </a:r>
            <a:r>
              <a:rPr lang="pt-BR" sz="1600" dirty="0" smtClean="0"/>
              <a:t> </a:t>
            </a:r>
            <a:r>
              <a:rPr lang="pt-BR" sz="1600" dirty="0" smtClean="0"/>
              <a:t>spp</a:t>
            </a:r>
            <a:r>
              <a:rPr lang="pt-BR" sz="1600" dirty="0" smtClean="0"/>
              <a:t>)...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09296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504" y="1384934"/>
            <a:ext cx="5381625" cy="5381625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pic>
        <p:nvPicPr>
          <p:cNvPr id="6" name="Imagem 5" descr="D:\DCIM\100NIKON\DSCN174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729" y="2044613"/>
            <a:ext cx="4981576" cy="40693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/>
          <p:cNvSpPr/>
          <p:nvPr/>
        </p:nvSpPr>
        <p:spPr>
          <a:xfrm>
            <a:off x="1062643" y="850739"/>
            <a:ext cx="9672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CARACTERIZAR</a:t>
            </a:r>
            <a:r>
              <a:rPr lang="pt-BR" sz="2000" b="0" i="0" u="none" strike="noStrike" dirty="0" smtClean="0">
                <a:solidFill>
                  <a:srgbClr val="000000"/>
                </a:solidFill>
                <a:latin typeface="Arial" panose="020B0604020202020204" pitchFamily="34" charset="0"/>
              </a:rPr>
              <a:t>  E QUANTIFICAR OS FRAGMENTOS DE VEGETAÇÃO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300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24" y="730090"/>
            <a:ext cx="8048625" cy="603646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24" y="769441"/>
            <a:ext cx="2609849" cy="347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5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" y="838589"/>
            <a:ext cx="6941975" cy="390486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158" y="2791020"/>
            <a:ext cx="6671388" cy="375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7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496818" y="1035745"/>
            <a:ext cx="5609457" cy="507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1361024" y="885840"/>
            <a:ext cx="10100137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 smtClean="0"/>
              <a:t>SMA 64/09 - CERRADO:</a:t>
            </a:r>
          </a:p>
          <a:p>
            <a:pPr algn="ctr"/>
            <a:endParaRPr lang="pt-BR" sz="2000" dirty="0"/>
          </a:p>
          <a:p>
            <a:pPr algn="just"/>
            <a:r>
              <a:rPr lang="pt-BR" sz="1600" dirty="0" smtClean="0"/>
              <a:t>Art. 2° - DEFINE TIPOS DE CERRADO</a:t>
            </a:r>
          </a:p>
          <a:p>
            <a:pPr algn="just"/>
            <a:endParaRPr lang="pt-BR" sz="1600" dirty="0" smtClean="0"/>
          </a:p>
          <a:p>
            <a:pPr algn="just"/>
            <a:r>
              <a:rPr lang="pt-BR" sz="1600" dirty="0" smtClean="0"/>
              <a:t>Artigo 3º - para fins de licenciamento e fiscalização a classificação dos estágios sucessionais de regeneração do cerrado na fisionomia Cerradão e Cerrado stricto sensu utiliza como referência a estrutura das fisionomias naturais e acompanha os seguintes descritores: </a:t>
            </a:r>
          </a:p>
          <a:p>
            <a:pPr algn="just"/>
            <a:r>
              <a:rPr lang="pt-BR" sz="1600" dirty="0" smtClean="0"/>
              <a:t>I - estágio inicial de regeneração: densidade entre 100 e 500 indivíduos de espécies lenhosas por hectare com diâmetro do caule igual ou superior a 5 cm na altura de 30 cm acima do nível do solo e ocupação de mais de 80% da área por gramíneas exóticas.</a:t>
            </a:r>
          </a:p>
          <a:p>
            <a:pPr algn="just"/>
            <a:endParaRPr lang="pt-BR" sz="1600" dirty="0" smtClean="0"/>
          </a:p>
          <a:p>
            <a:pPr algn="just"/>
            <a:r>
              <a:rPr lang="pt-BR" sz="1600" dirty="0" smtClean="0"/>
              <a:t>II - estágio médio de regeneração: 500 a 1.000 indivíduos de espécies lenhosas por hectare com diâmetro do caule igual ou superior a 5 cm na altura de 30 cm acima do nível do solo e menos de 80% da área ocupada por gramíneas exóticas.</a:t>
            </a:r>
          </a:p>
          <a:p>
            <a:pPr algn="just"/>
            <a:endParaRPr lang="pt-BR" sz="1600" dirty="0" smtClean="0"/>
          </a:p>
          <a:p>
            <a:pPr algn="just"/>
            <a:r>
              <a:rPr lang="pt-BR" sz="1600" dirty="0" smtClean="0"/>
              <a:t>III - Cerrado stricto sensu em estágio avançado de regeneração: densidade superior a 1.000 indivíduos de espécies lenhosas por hectare com diâmetro do caule igual ou superior a 5 cm (medido á altura de 30 cm acima do nível do solo), área basal entre 5 e 10 m2 ha-1, cobertura do solo por gramíneas nativas superior a 20% da área.</a:t>
            </a:r>
          </a:p>
          <a:p>
            <a:pPr algn="just"/>
            <a:endParaRPr lang="pt-BR" sz="1600" dirty="0" smtClean="0"/>
          </a:p>
          <a:p>
            <a:endParaRPr lang="pt-BR" sz="1600" dirty="0" smtClean="0"/>
          </a:p>
          <a:p>
            <a:pPr marL="342900" indent="-342900" algn="just">
              <a:buFontTx/>
              <a:buChar char="-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25186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59" y="1680196"/>
            <a:ext cx="4265612" cy="319920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284" y="1680196"/>
            <a:ext cx="4265612" cy="319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sp>
        <p:nvSpPr>
          <p:cNvPr id="16" name="Retângulo 15"/>
          <p:cNvSpPr/>
          <p:nvPr/>
        </p:nvSpPr>
        <p:spPr>
          <a:xfrm>
            <a:off x="3081598" y="1028335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0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ÁRVORES</a:t>
            </a:r>
            <a:r>
              <a:rPr lang="pt-BR" sz="2000" b="0" i="0" u="none" strike="noStrike" dirty="0" smtClean="0">
                <a:solidFill>
                  <a:srgbClr val="000000"/>
                </a:solidFill>
                <a:latin typeface="Arial" panose="020B0604020202020204" pitchFamily="34" charset="0"/>
              </a:rPr>
              <a:t> ISOLADAS</a:t>
            </a:r>
            <a:endParaRPr lang="pt-BR" sz="2000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" name="Espaço Reservado para Conteúdo 2"/>
          <p:cNvSpPr txBox="1">
            <a:spLocks/>
          </p:cNvSpPr>
          <p:nvPr/>
        </p:nvSpPr>
        <p:spPr>
          <a:xfrm>
            <a:off x="6010796" y="1687339"/>
            <a:ext cx="5771630" cy="50792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dirty="0" smtClean="0"/>
              <a:t>CADASTRAMENTO E APRESENTAÇÃO NO LAUDO</a:t>
            </a:r>
          </a:p>
          <a:p>
            <a:pPr marL="0" indent="0" algn="just">
              <a:buNone/>
            </a:pPr>
            <a:endParaRPr lang="pt-BR" sz="1800" dirty="0" smtClean="0"/>
          </a:p>
          <a:p>
            <a:pPr marL="0" indent="0" algn="just">
              <a:buNone/>
            </a:pPr>
            <a:r>
              <a:rPr lang="pt-BR" sz="1800" dirty="0" smtClean="0"/>
              <a:t>CAMPO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PLAQUETA DE IDENTIFICAÇÃO 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GPS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FITA METRICA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PRANCHETA</a:t>
            </a:r>
          </a:p>
          <a:p>
            <a:pPr algn="just">
              <a:buFontTx/>
              <a:buChar char="-"/>
            </a:pPr>
            <a:endParaRPr lang="pt-BR" sz="1400" dirty="0" smtClean="0"/>
          </a:p>
          <a:p>
            <a:pPr marL="0" indent="0" algn="just">
              <a:buNone/>
            </a:pPr>
            <a:r>
              <a:rPr lang="pt-BR" sz="1400" dirty="0" smtClean="0"/>
              <a:t>LAUDO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NUMERAÇÃO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NOME POPULAR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NOME CIENTÍFICO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CAP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DAP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ALTURA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VOLUME LENHOSO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COORDENADAS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ESTATÍSTICAS</a:t>
            </a:r>
          </a:p>
          <a:p>
            <a:pPr algn="just">
              <a:buFontTx/>
              <a:buChar char="-"/>
            </a:pPr>
            <a:r>
              <a:rPr lang="pt-BR" sz="1400" dirty="0" smtClean="0"/>
              <a:t>NATIVA OU EXÓTICA</a:t>
            </a:r>
          </a:p>
          <a:p>
            <a:r>
              <a:rPr lang="pt-BR" sz="1400" dirty="0" smtClean="0"/>
              <a:t>NÍVEL DE AMEAÇA (</a:t>
            </a:r>
            <a:r>
              <a:rPr lang="pt-BR" sz="1400" dirty="0"/>
              <a:t>Res. SMA </a:t>
            </a:r>
            <a:r>
              <a:rPr lang="pt-BR" sz="1400" dirty="0" smtClean="0"/>
              <a:t>57/2016)</a:t>
            </a:r>
            <a:endParaRPr lang="pt-BR" sz="1400" dirty="0"/>
          </a:p>
          <a:p>
            <a:pPr algn="just">
              <a:buFontTx/>
              <a:buChar char="-"/>
            </a:pPr>
            <a:endParaRPr lang="pt-BR" sz="1400" dirty="0" smtClean="0"/>
          </a:p>
          <a:p>
            <a:pPr algn="just">
              <a:buFontTx/>
              <a:buChar char="-"/>
            </a:pPr>
            <a:endParaRPr lang="pt-BR" sz="1400" dirty="0" smtClean="0"/>
          </a:p>
          <a:p>
            <a:pPr marL="0" indent="0" algn="just">
              <a:buNone/>
            </a:pPr>
            <a:endParaRPr lang="pt-BR" sz="1400" dirty="0" smtClean="0"/>
          </a:p>
        </p:txBody>
      </p:sp>
      <p:sp>
        <p:nvSpPr>
          <p:cNvPr id="18" name="Espaço Reservado para Conteúdo 2"/>
          <p:cNvSpPr txBox="1">
            <a:spLocks/>
          </p:cNvSpPr>
          <p:nvPr/>
        </p:nvSpPr>
        <p:spPr>
          <a:xfrm>
            <a:off x="508291" y="1687339"/>
            <a:ext cx="5092931" cy="5079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dirty="0" smtClean="0"/>
              <a:t>DEFINIÇÃO</a:t>
            </a:r>
          </a:p>
          <a:p>
            <a:pPr algn="just">
              <a:buFontTx/>
              <a:buChar char="-"/>
            </a:pPr>
            <a:r>
              <a:rPr lang="pt-BR" sz="1600" dirty="0" smtClean="0"/>
              <a:t>São aquelas situadas fora de fisionomias vegetais, seja florestais e </a:t>
            </a:r>
            <a:r>
              <a:rPr lang="pt-BR" sz="1600" dirty="0" smtClean="0"/>
              <a:t>savânicas</a:t>
            </a:r>
            <a:r>
              <a:rPr lang="pt-BR" sz="1600" dirty="0" smtClean="0"/>
              <a:t>, cujas copas ou partes aéreas não estejam em contato entre si, destacando-se da paisagem como indivíduos isolados.</a:t>
            </a:r>
          </a:p>
          <a:p>
            <a:pPr marL="0" indent="0" algn="just">
              <a:buNone/>
            </a:pPr>
            <a:endParaRPr lang="pt-BR" sz="1400" dirty="0" smtClean="0"/>
          </a:p>
        </p:txBody>
      </p:sp>
      <p:pic>
        <p:nvPicPr>
          <p:cNvPr id="19" name="Imagem 18" descr="C:\Users\João\Desktop\Edson Chechinato\fOTOS\DJI_00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33" y="3113947"/>
            <a:ext cx="4538579" cy="334518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cxnSp>
        <p:nvCxnSpPr>
          <p:cNvPr id="6" name="Conector de seta reta 5"/>
          <p:cNvCxnSpPr/>
          <p:nvPr/>
        </p:nvCxnSpPr>
        <p:spPr>
          <a:xfrm>
            <a:off x="1656659" y="3820547"/>
            <a:ext cx="391216" cy="3295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>
            <a:off x="4009334" y="5555909"/>
            <a:ext cx="391216" cy="3295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17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- VEGETAÇÃO</a:t>
            </a:r>
            <a:endParaRPr lang="pt-BR" sz="44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082" y="1516881"/>
            <a:ext cx="5285151" cy="3963863"/>
          </a:xfrm>
          <a:prstGeom prst="rect">
            <a:avLst/>
          </a:prstGeom>
        </p:spPr>
      </p:pic>
      <p:cxnSp>
        <p:nvCxnSpPr>
          <p:cNvPr id="11" name="Conector de seta reta 10"/>
          <p:cNvCxnSpPr/>
          <p:nvPr/>
        </p:nvCxnSpPr>
        <p:spPr>
          <a:xfrm>
            <a:off x="6943034" y="3166956"/>
            <a:ext cx="442307" cy="4063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7" y="1516881"/>
            <a:ext cx="5224962" cy="391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868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RECURSOS NATURAIS – RECURSOS HIDRICOS</a:t>
            </a:r>
            <a:endParaRPr lang="pt-BR" sz="4400" dirty="0"/>
          </a:p>
        </p:txBody>
      </p:sp>
      <p:sp>
        <p:nvSpPr>
          <p:cNvPr id="6" name="Retângulo 5"/>
          <p:cNvSpPr/>
          <p:nvPr/>
        </p:nvSpPr>
        <p:spPr>
          <a:xfrm>
            <a:off x="1333500" y="1272543"/>
            <a:ext cx="6096000" cy="185178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 smtClean="0"/>
              <a:t>BACIA HIDROGRÁFICA;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 smtClean="0"/>
              <a:t>ENQUADRAMENTO NA LEI 12.651/12;</a:t>
            </a:r>
          </a:p>
          <a:p>
            <a:pPr marL="685800" lvl="1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 smtClean="0"/>
              <a:t>Art</a:t>
            </a:r>
            <a:r>
              <a:rPr lang="pt-BR" dirty="0"/>
              <a:t>.</a:t>
            </a:r>
            <a:r>
              <a:rPr lang="pt-BR" dirty="0" smtClean="0"/>
              <a:t> 3° definição</a:t>
            </a:r>
          </a:p>
          <a:p>
            <a:pPr marL="685800" lvl="1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 smtClean="0"/>
              <a:t>Art. 4° tipos de APP e seus raios de preservação</a:t>
            </a:r>
          </a:p>
          <a:p>
            <a:pPr marL="685800" lvl="1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1333500" y="2764746"/>
            <a:ext cx="6959710" cy="719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 smtClean="0"/>
              <a:t>QUAL ARTICULAÇÃO ESTÁ PRESENTE</a:t>
            </a:r>
            <a:r>
              <a:rPr lang="pt-BR" dirty="0" smtClean="0"/>
              <a:t>; (</a:t>
            </a:r>
            <a:r>
              <a:rPr lang="pt-BR" dirty="0" smtClean="0"/>
              <a:t>IGC, EMPLASA, </a:t>
            </a:r>
            <a:r>
              <a:rPr lang="pt-BR" dirty="0" smtClean="0"/>
              <a:t>GeoJundiaí)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 smtClean="0"/>
              <a:t>OCUPAÇÕES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363590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FINALIDADE PARA AS INTERVENÇÕES</a:t>
            </a:r>
            <a:endParaRPr lang="pt-BR" sz="4400" dirty="0"/>
          </a:p>
        </p:txBody>
      </p:sp>
      <p:sp>
        <p:nvSpPr>
          <p:cNvPr id="9" name="Retângulo 8"/>
          <p:cNvSpPr/>
          <p:nvPr/>
        </p:nvSpPr>
        <p:spPr>
          <a:xfrm>
            <a:off x="1333500" y="4566140"/>
            <a:ext cx="6096000" cy="3416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Tx/>
              <a:buChar char="-"/>
            </a:pPr>
            <a:r>
              <a:rPr lang="pt-BR" dirty="0" smtClean="0"/>
              <a:t>PARCELAMENTO DO SOLO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1238248" y="4828132"/>
            <a:ext cx="97155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pt-BR" sz="14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* Os dados apresentados de caracterização dos recursos naturais da propriedade e suas intervenções devem ser compatíveis com as informações contidas na planta ambiental anexa ao processo. </a:t>
            </a:r>
            <a:endParaRPr lang="pt-BR" sz="1400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71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SUPRESSÃO</a:t>
            </a:r>
            <a:endParaRPr lang="pt-BR" sz="4400" dirty="0"/>
          </a:p>
        </p:txBody>
      </p:sp>
      <p:sp>
        <p:nvSpPr>
          <p:cNvPr id="2" name="Retângulo 1"/>
          <p:cNvSpPr/>
          <p:nvPr/>
        </p:nvSpPr>
        <p:spPr>
          <a:xfrm>
            <a:off x="1062643" y="1396484"/>
            <a:ext cx="108563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Tx/>
              <a:buChar char="-"/>
            </a:pPr>
            <a:r>
              <a:rPr lang="pt-BR" b="1" i="0" u="none" strike="noStrike" baseline="0" dirty="0" smtClean="0">
                <a:latin typeface="Arial" panose="020B0604020202020204" pitchFamily="34" charset="0"/>
              </a:rPr>
              <a:t>RESOLUÇÃO SIMA 80, DE 16 DE OUTUBRO DE 2020</a:t>
            </a:r>
          </a:p>
          <a:p>
            <a:r>
              <a:rPr lang="pt-BR" dirty="0" smtClean="0"/>
              <a:t>Dispõe sobre os procedimentos para análise dos pedidos de supressão de vegetação nativa para parcelamento do</a:t>
            </a:r>
          </a:p>
          <a:p>
            <a:r>
              <a:rPr lang="pt-BR" dirty="0" smtClean="0"/>
              <a:t>solo, condomínios ou qualquer edificação em área urbana, e o estabelecimento de área permeável na área urbana</a:t>
            </a:r>
          </a:p>
          <a:p>
            <a:r>
              <a:rPr lang="pt-BR" dirty="0" smtClean="0"/>
              <a:t>para os casos que especifica.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062643" y="2878888"/>
            <a:ext cx="99577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t-BR" b="1" i="0" u="none" strike="noStrike" baseline="0" dirty="0" smtClean="0">
                <a:latin typeface="Arial" panose="020B0604020202020204" pitchFamily="34" charset="0"/>
              </a:rPr>
              <a:t>RESOLUÇÃO SIMA 122, DE 30 DE DEZEMBRO DE 2022</a:t>
            </a:r>
          </a:p>
          <a:p>
            <a:pPr algn="just"/>
            <a:r>
              <a:rPr lang="pt-BR" dirty="0"/>
              <a:t>Dispõe sobre a aplicação do Decreto Estadual n° </a:t>
            </a:r>
            <a:r>
              <a:rPr lang="pt-BR" dirty="0" smtClean="0"/>
              <a:t>43.284, de </a:t>
            </a:r>
            <a:r>
              <a:rPr lang="pt-BR" dirty="0"/>
              <a:t>3 de julho de 1998 que regulamenta as Leis 4.023 de </a:t>
            </a:r>
            <a:r>
              <a:rPr lang="pt-BR" dirty="0" smtClean="0"/>
              <a:t>22 de </a:t>
            </a:r>
            <a:r>
              <a:rPr lang="pt-BR" dirty="0"/>
              <a:t>maio de 1984, 4.095 de 12 de junho de 1984, Lei </a:t>
            </a:r>
            <a:r>
              <a:rPr lang="pt-BR" dirty="0" smtClean="0"/>
              <a:t>Estadual 12.289 </a:t>
            </a:r>
            <a:r>
              <a:rPr lang="pt-BR" dirty="0"/>
              <a:t>de 02 de março de 2006 e Lei Estadual 12.290 de 02 </a:t>
            </a:r>
            <a:r>
              <a:rPr lang="pt-BR" dirty="0" smtClean="0"/>
              <a:t>de março </a:t>
            </a:r>
            <a:r>
              <a:rPr lang="pt-BR" dirty="0"/>
              <a:t>de 2006 que declaram áreas de proteção ambiental </a:t>
            </a:r>
            <a:r>
              <a:rPr lang="pt-BR" dirty="0" smtClean="0"/>
              <a:t>de Cabreúva </a:t>
            </a:r>
            <a:r>
              <a:rPr lang="pt-BR" dirty="0"/>
              <a:t>e Jundiaí.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62643" y="4721834"/>
            <a:ext cx="10534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Tx/>
              <a:buChar char="-"/>
            </a:pPr>
            <a:r>
              <a:rPr lang="pt-BR" b="1" i="0" u="none" strike="noStrike" baseline="0" dirty="0" smtClean="0">
                <a:latin typeface="Arial" panose="020B0604020202020204" pitchFamily="34" charset="0"/>
              </a:rPr>
              <a:t>LEI 11.428, DE 22 DE DEZEMBRO DE 2006 (IMOVEIS RURAIS)</a:t>
            </a:r>
          </a:p>
          <a:p>
            <a:r>
              <a:rPr lang="pt-BR" dirty="0" smtClean="0"/>
              <a:t>Dispõe sobre a utilização e proteção da vegetação nativa do Bioma Mata Atlântica, e dá outras providências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1062643" y="5549117"/>
            <a:ext cx="100625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t-BR" b="1" i="0" u="none" strike="noStrike" baseline="0" dirty="0" smtClean="0">
                <a:latin typeface="Arial" panose="020B0604020202020204" pitchFamily="34" charset="0"/>
              </a:rPr>
              <a:t>SMA 64/09 E LEI Nº 13.550/09</a:t>
            </a:r>
          </a:p>
          <a:p>
            <a:r>
              <a:rPr lang="pt-BR" dirty="0" smtClean="0"/>
              <a:t>Dispõe </a:t>
            </a:r>
            <a:r>
              <a:rPr lang="pt-BR" dirty="0"/>
              <a:t>sobre o detalhamento das fisionomias da Vegetação de Cerrado e de seus estágios </a:t>
            </a:r>
            <a:r>
              <a:rPr lang="pt-BR" dirty="0" smtClean="0"/>
              <a:t>de regeneração</a:t>
            </a:r>
            <a:r>
              <a:rPr lang="pt-BR" dirty="0"/>
              <a:t>, conforme Lei Estadual n°13.550, de 2 de junho de </a:t>
            </a:r>
            <a:r>
              <a:rPr lang="pt-BR" dirty="0" smtClean="0"/>
              <a:t>2009, e </a:t>
            </a:r>
            <a:r>
              <a:rPr lang="pt-BR" dirty="0"/>
              <a:t>dá providências correlatas</a:t>
            </a:r>
          </a:p>
        </p:txBody>
      </p:sp>
    </p:spTree>
    <p:extLst>
      <p:ext uri="{BB962C8B-B14F-4D97-AF65-F5344CB8AC3E}">
        <p14:creationId xmlns:p14="http://schemas.microsoft.com/office/powerpoint/2010/main" val="294750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116193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SIMA 80/2020</a:t>
            </a:r>
            <a:endParaRPr lang="pt-BR" sz="3600" dirty="0"/>
          </a:p>
        </p:txBody>
      </p:sp>
      <p:sp>
        <p:nvSpPr>
          <p:cNvPr id="6" name="Retângulo 5"/>
          <p:cNvSpPr/>
          <p:nvPr/>
        </p:nvSpPr>
        <p:spPr>
          <a:xfrm>
            <a:off x="1175041" y="2078668"/>
            <a:ext cx="109045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Artigo 4º - </a:t>
            </a:r>
            <a:r>
              <a:rPr lang="pt-BR" dirty="0"/>
              <a:t>A autorização para supressão de vegetação nativa para implantação </a:t>
            </a:r>
            <a:r>
              <a:rPr lang="pt-BR" dirty="0" smtClean="0"/>
              <a:t>de parcelamento </a:t>
            </a:r>
            <a:r>
              <a:rPr lang="pt-BR" dirty="0"/>
              <a:t>do solo, condomínios ou qualquer edificação na área urbana poderá </a:t>
            </a:r>
            <a:r>
              <a:rPr lang="pt-BR" dirty="0" smtClean="0"/>
              <a:t>ser concedida </a:t>
            </a:r>
            <a:r>
              <a:rPr lang="pt-BR" dirty="0"/>
              <a:t>mediante o atendimento das seguintes condicionantes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Preservação </a:t>
            </a:r>
            <a:r>
              <a:rPr lang="pt-BR" dirty="0"/>
              <a:t>da vegetação nativa em área correspondente a, no </a:t>
            </a:r>
            <a:r>
              <a:rPr lang="pt-BR" dirty="0" smtClean="0"/>
              <a:t>mínimo, 20</a:t>
            </a:r>
            <a:r>
              <a:rPr lang="pt-BR" dirty="0"/>
              <a:t>% (vinte por cento) da área total do </a:t>
            </a:r>
            <a:r>
              <a:rPr lang="pt-BR" dirty="0" smtClean="0"/>
              <a:t>empreendimento;</a:t>
            </a:r>
          </a:p>
          <a:p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70</a:t>
            </a:r>
            <a:r>
              <a:rPr lang="pt-BR" dirty="0"/>
              <a:t>% </a:t>
            </a:r>
            <a:r>
              <a:rPr lang="pt-BR" dirty="0" smtClean="0"/>
              <a:t>(setenta </a:t>
            </a:r>
            <a:r>
              <a:rPr lang="pt-BR" dirty="0"/>
              <a:t>por cento) da área total do fragmento de vegetação </a:t>
            </a:r>
            <a:r>
              <a:rPr lang="pt-BR" dirty="0" smtClean="0"/>
              <a:t>nativa existente </a:t>
            </a:r>
            <a:r>
              <a:rPr lang="pt-BR" dirty="0"/>
              <a:t>no empreendimento, no caso de estágio inicial de </a:t>
            </a:r>
            <a:r>
              <a:rPr lang="pt-BR" dirty="0" smtClean="0"/>
              <a:t>regeneração;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50% (cinquenta por cento) da área total do fragmento de vegetação </a:t>
            </a:r>
            <a:r>
              <a:rPr lang="pt-BR" dirty="0" smtClean="0"/>
              <a:t>nativa existente </a:t>
            </a:r>
            <a:r>
              <a:rPr lang="pt-BR" dirty="0"/>
              <a:t>no empreendimento, no caso de estágio médio de </a:t>
            </a:r>
            <a:r>
              <a:rPr lang="pt-BR" dirty="0" smtClean="0"/>
              <a:t>regeneração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30</a:t>
            </a:r>
            <a:r>
              <a:rPr lang="pt-BR" dirty="0"/>
              <a:t>% (setenta </a:t>
            </a:r>
            <a:r>
              <a:rPr lang="pt-BR" dirty="0" smtClean="0"/>
              <a:t>por cento</a:t>
            </a:r>
            <a:r>
              <a:rPr lang="pt-BR" dirty="0"/>
              <a:t>) da área total do fragmento de vegetação nativa existente no empreendimento, </a:t>
            </a:r>
            <a:r>
              <a:rPr lang="pt-BR" dirty="0" smtClean="0"/>
              <a:t>no caso </a:t>
            </a:r>
            <a:r>
              <a:rPr lang="pt-BR" dirty="0"/>
              <a:t>de estágio avançado de regeneração</a:t>
            </a:r>
            <a:r>
              <a:rPr lang="pt-BR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SUPRESSÃO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55229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0" y="116193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SIMA 122/2022</a:t>
            </a:r>
            <a:endParaRPr lang="pt-BR" sz="3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SUPRESSÃO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820200" y="2078668"/>
            <a:ext cx="109045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Artigo </a:t>
            </a:r>
            <a:r>
              <a:rPr lang="pt-BR" b="1" dirty="0" smtClean="0"/>
              <a:t>2º - </a:t>
            </a:r>
          </a:p>
          <a:p>
            <a:pPr algn="just"/>
            <a:endParaRPr lang="pt-BR" b="1" dirty="0" smtClean="0"/>
          </a:p>
          <a:p>
            <a:r>
              <a:rPr lang="pt-BR" dirty="0" smtClean="0"/>
              <a:t>i</a:t>
            </a:r>
            <a:r>
              <a:rPr lang="pt-BR" b="1" dirty="0" smtClean="0"/>
              <a:t> </a:t>
            </a:r>
            <a:r>
              <a:rPr lang="pt-BR" dirty="0" smtClean="0"/>
              <a:t>-</a:t>
            </a:r>
            <a:r>
              <a:rPr lang="pt-BR" b="1" dirty="0" smtClean="0"/>
              <a:t> </a:t>
            </a:r>
            <a:r>
              <a:rPr lang="pt-BR" dirty="0"/>
              <a:t>manter, no mínimo, 20% da área do </a:t>
            </a:r>
            <a:r>
              <a:rPr lang="pt-BR" dirty="0" smtClean="0"/>
              <a:t>imóvel recoberta </a:t>
            </a:r>
            <a:r>
              <a:rPr lang="pt-BR" dirty="0"/>
              <a:t>com vegetação nativa existente</a:t>
            </a:r>
          </a:p>
          <a:p>
            <a:r>
              <a:rPr lang="pt-BR" dirty="0"/>
              <a:t>i</a:t>
            </a:r>
            <a:r>
              <a:rPr lang="pt-BR" dirty="0" smtClean="0"/>
              <a:t>i</a:t>
            </a:r>
            <a:r>
              <a:rPr lang="pt-BR" dirty="0" smtClean="0"/>
              <a:t> -  </a:t>
            </a:r>
            <a:r>
              <a:rPr lang="pt-BR" dirty="0"/>
              <a:t>Respeitado o percentual mínimo de 20% de </a:t>
            </a:r>
            <a:r>
              <a:rPr lang="pt-BR" dirty="0" smtClean="0"/>
              <a:t>preservação, deverá </a:t>
            </a:r>
            <a:r>
              <a:rPr lang="pt-BR" dirty="0"/>
              <a:t>também </a:t>
            </a:r>
            <a:r>
              <a:rPr lang="pt-BR" dirty="0" smtClean="0"/>
              <a:t>preservar, no mínimo, 50</a:t>
            </a:r>
            <a:r>
              <a:rPr lang="pt-BR" dirty="0"/>
              <a:t>% da área total do fragmento </a:t>
            </a:r>
            <a:r>
              <a:rPr lang="pt-BR" dirty="0" smtClean="0"/>
              <a:t>em </a:t>
            </a:r>
            <a:r>
              <a:rPr lang="pt-BR" dirty="0"/>
              <a:t>estágio inicial de regeneração;</a:t>
            </a:r>
          </a:p>
          <a:p>
            <a:r>
              <a:rPr lang="pt-BR" dirty="0"/>
              <a:t>iii</a:t>
            </a:r>
            <a:r>
              <a:rPr lang="pt-BR" dirty="0"/>
              <a:t>. </a:t>
            </a:r>
            <a:r>
              <a:rPr lang="pt-BR" dirty="0" smtClean="0"/>
              <a:t>Deverá também </a:t>
            </a:r>
            <a:r>
              <a:rPr lang="pt-BR" dirty="0"/>
              <a:t>ser garantida a preservação de, no </a:t>
            </a:r>
            <a:r>
              <a:rPr lang="pt-BR" dirty="0" smtClean="0"/>
              <a:t>mínimo, 70</a:t>
            </a:r>
            <a:r>
              <a:rPr lang="pt-BR" dirty="0"/>
              <a:t>% da área total do fragmento </a:t>
            </a:r>
            <a:r>
              <a:rPr lang="pt-BR" dirty="0" smtClean="0"/>
              <a:t>em </a:t>
            </a:r>
            <a:r>
              <a:rPr lang="pt-BR" dirty="0"/>
              <a:t>estágio médio de regeneração;</a:t>
            </a:r>
          </a:p>
          <a:p>
            <a:r>
              <a:rPr lang="pt-BR" dirty="0"/>
              <a:t>iv</a:t>
            </a:r>
            <a:r>
              <a:rPr lang="pt-BR" dirty="0"/>
              <a:t>. Não será permitida a supressão de vegetação nativa </a:t>
            </a:r>
            <a:r>
              <a:rPr lang="pt-BR" dirty="0" smtClean="0"/>
              <a:t>em estágio </a:t>
            </a:r>
            <a:r>
              <a:rPr lang="pt-BR" dirty="0"/>
              <a:t>avançado de regeneração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333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22069" y="116244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pt-BR" sz="2800" b="1" i="0" u="none" strike="noStrike" baseline="0" dirty="0" smtClean="0">
                <a:latin typeface="Arial" panose="020B0604020202020204" pitchFamily="34" charset="0"/>
              </a:rPr>
              <a:t>LEI 11.428, DE 22 DE DEZEMBRO DE 2006 (IMOVEIS RURAIS)</a:t>
            </a:r>
            <a:endParaRPr lang="pt-BR" sz="2800" b="1" i="0" u="none" strike="noStrike" baseline="0" dirty="0" smtClean="0">
              <a:latin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SUPRESSÃO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820200" y="2078668"/>
            <a:ext cx="109045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Artigo </a:t>
            </a:r>
            <a:r>
              <a:rPr lang="pt-BR" b="1" dirty="0" smtClean="0"/>
              <a:t>23 º  </a:t>
            </a:r>
            <a:r>
              <a:rPr lang="pt-BR" dirty="0" smtClean="0"/>
              <a:t>O corte, a supressão e a exploração da vegetação secundária em </a:t>
            </a:r>
            <a:r>
              <a:rPr lang="pt-BR" b="1" dirty="0" smtClean="0"/>
              <a:t>estágio médio </a:t>
            </a:r>
            <a:r>
              <a:rPr lang="pt-BR" dirty="0" smtClean="0"/>
              <a:t>de regeneração do Bioma Mata Atlântica somente serão autorizados:</a:t>
            </a:r>
          </a:p>
          <a:p>
            <a:endParaRPr lang="pt-BR" dirty="0" smtClean="0"/>
          </a:p>
          <a:p>
            <a:r>
              <a:rPr lang="pt-BR" dirty="0" smtClean="0"/>
              <a:t>I - em caráter excepcional, quando necessários à execução de obras, atividades ou projetos de utilidade pública ou de interesse social, pesquisa científica e práticas preservacionistas;</a:t>
            </a:r>
          </a:p>
          <a:p>
            <a:endParaRPr lang="pt-BR" dirty="0" smtClean="0"/>
          </a:p>
          <a:p>
            <a:r>
              <a:rPr lang="pt-BR" dirty="0" smtClean="0"/>
              <a:t>II - (VETADO)</a:t>
            </a:r>
          </a:p>
          <a:p>
            <a:endParaRPr lang="pt-BR" dirty="0" smtClean="0"/>
          </a:p>
          <a:p>
            <a:r>
              <a:rPr lang="pt-BR" dirty="0" smtClean="0"/>
              <a:t>III - quando necessários ao pequeno produtor rural e populações tradicionais para o exercício de atividades ou usos agrícolas, pecuários ou silviculturas imprescindíveis à sua subsistência e de sua família, ressalvadas as áreas de preservação permanente e, quando for o caso, após averbação da reserva legal, nos termos da Lei nº 4.771, de 15 de setembro de 1965 ;</a:t>
            </a:r>
          </a:p>
          <a:p>
            <a:endParaRPr lang="pt-BR" dirty="0" smtClean="0"/>
          </a:p>
          <a:p>
            <a:r>
              <a:rPr lang="pt-BR" dirty="0" smtClean="0"/>
              <a:t>IV - nos casos previstos nos §§ 1º e 2º do art. 31 desta Lei.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37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COMPENSAÇÃO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91956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SMA 07/2017</a:t>
            </a:r>
            <a:endParaRPr lang="pt-BR" sz="36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4"/>
          <a:srcRect l="13427" t="16744" r="15666" b="7509"/>
          <a:stretch/>
        </p:blipFill>
        <p:spPr>
          <a:xfrm>
            <a:off x="2026827" y="1689007"/>
            <a:ext cx="8072515" cy="484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4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COMPENSAÇÃO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76944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SMA 07/2017</a:t>
            </a:r>
            <a:endParaRPr lang="pt-BR" sz="3600" dirty="0"/>
          </a:p>
        </p:txBody>
      </p:sp>
      <p:sp>
        <p:nvSpPr>
          <p:cNvPr id="7" name="Retângulo 6"/>
          <p:cNvSpPr/>
          <p:nvPr/>
        </p:nvSpPr>
        <p:spPr>
          <a:xfrm>
            <a:off x="991737" y="1336076"/>
            <a:ext cx="102085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dirty="0" smtClean="0"/>
              <a:t>Dispõe sobre os critérios e parâmetros para compensação ambiental de áreas objeto de pedido de autorização para supressão de vegetação nativa, corte de árvores isoladas e para intervenções em Áreas de Preservação Permanente no Estado de São Paulo.</a:t>
            </a:r>
            <a:endParaRPr lang="pt-BR" sz="1600" dirty="0"/>
          </a:p>
        </p:txBody>
      </p:sp>
      <p:sp>
        <p:nvSpPr>
          <p:cNvPr id="8" name="Retângulo 7"/>
          <p:cNvSpPr/>
          <p:nvPr/>
        </p:nvSpPr>
        <p:spPr>
          <a:xfrm>
            <a:off x="991737" y="2111880"/>
            <a:ext cx="1013762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Artigo 4º - </a:t>
            </a: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A compensação ambiental no caso de concessão de autorização para supressão de vegetação nativa deverá atender aos seguintes critérios: </a:t>
            </a:r>
          </a:p>
          <a:p>
            <a:pPr algn="just"/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§ 1º - No caso de vegetação sucessora em estágio inicial de regeneração:</a:t>
            </a:r>
          </a:p>
          <a:p>
            <a:pPr algn="just"/>
            <a:endParaRPr lang="pt-B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Baixa Prioridade</a:t>
            </a: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nativa”, deverão ser compensadas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1,25 (uma vírgula vinte cinco) vezes a área autorizada</a:t>
            </a: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II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Média Prioridade</a:t>
            </a: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nativa”,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1,5 (uma vírgula cinco) vezes a área autorizada</a:t>
            </a: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III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Alta Prioridade</a:t>
            </a: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nativa”,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1,8 (uma vírgula oito) vezes a área autorizada</a:t>
            </a: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IV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Muito Alta Prioridade</a:t>
            </a: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2 (duas) vezes a área autorizada</a:t>
            </a: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422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COMPENSAÇÃO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76944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SMA 07/2017</a:t>
            </a:r>
            <a:endParaRPr lang="pt-BR" sz="3600" dirty="0"/>
          </a:p>
        </p:txBody>
      </p:sp>
      <p:sp>
        <p:nvSpPr>
          <p:cNvPr id="7" name="Retângulo 6"/>
          <p:cNvSpPr/>
          <p:nvPr/>
        </p:nvSpPr>
        <p:spPr>
          <a:xfrm>
            <a:off x="1027190" y="2100651"/>
            <a:ext cx="101376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§ 2º - No caso de vegetação sucessora em estágio médio de regeneração:</a:t>
            </a:r>
          </a:p>
          <a:p>
            <a:pPr algn="just"/>
            <a:endParaRPr lang="pt-BR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Baixa Prioridade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nativa”,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1,5 (um vírgula cinco) vezes a área autorizada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II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Média Prioridade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nativa”,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2 (duas) vezes a área autorizada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III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Alta Prioridade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nativa”,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2,5 (duas vírgula cinco) vezes a área autorizada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IV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Muito Alta Prioridade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3 (três) vezes a área autorizada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151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COMPENSAÇÃO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76944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SMA 07/2017</a:t>
            </a:r>
            <a:endParaRPr lang="pt-BR" sz="3600" dirty="0"/>
          </a:p>
        </p:txBody>
      </p:sp>
      <p:sp>
        <p:nvSpPr>
          <p:cNvPr id="7" name="Retângulo 6"/>
          <p:cNvSpPr/>
          <p:nvPr/>
        </p:nvSpPr>
        <p:spPr>
          <a:xfrm>
            <a:off x="1027190" y="1967061"/>
            <a:ext cx="101376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§ 3º - No caso de vegetação primária ou vegetação sucessora em estágio avançado</a:t>
            </a: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de regeneração:</a:t>
            </a:r>
          </a:p>
          <a:p>
            <a:pPr algn="just"/>
            <a:endParaRPr lang="pt-BR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Baixa Prioridade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nativa”,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2 (duas) vezes a área autorizada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II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Média Prioridade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nativa”,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3 (três) vezes a área autorizada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III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Alta Prioridade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nativa”,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5 (cinco) vezes a área autorizada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IV - Áreas inseridas na categoria de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Muito Alta Prioridade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do mapa “Áreas prioritárias para restauração de vegetação nativa”,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6 (seis) vezes a área autorizada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680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COMPENSAÇÃO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76944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SMA 07/2017</a:t>
            </a:r>
            <a:endParaRPr lang="pt-BR" sz="3600" dirty="0"/>
          </a:p>
        </p:txBody>
      </p:sp>
      <p:sp>
        <p:nvSpPr>
          <p:cNvPr id="7" name="Retângulo 6"/>
          <p:cNvSpPr/>
          <p:nvPr/>
        </p:nvSpPr>
        <p:spPr>
          <a:xfrm>
            <a:off x="1027190" y="1967061"/>
            <a:ext cx="101376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§ 4º - Aos valores obtidos pela aplicação dos critérios dos parágrafos anteriores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deverá ser somada área equivalente à área de supressão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quando esta ocorrer em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Áreas de Preservação Permanente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 definidas na Lei Federal nº 12.651, de 25 de maio de 2012, exceto no caso de supressão de vegetação em estágio inicial de regeneração para usos urbanos.</a:t>
            </a:r>
          </a:p>
          <a:p>
            <a:pPr algn="just"/>
            <a:endParaRPr lang="pt-BR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§ 5º - Para as tipologias vegetais que não possuem estágio de sucessão do Bioma Mata Atlântica, tais como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floresta paludosa e o mangue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,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6 (seis) vezes a área autorizada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/>
            <a:endParaRPr lang="pt-BR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§ 6º - Para a vegetação campestre de cerrado deverá ser compensada área equivalente a </a:t>
            </a:r>
            <a:r>
              <a:rPr lang="pt-BR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3 (três) vezes a área autorizada</a:t>
            </a:r>
            <a:r>
              <a:rPr lang="pt-BR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125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COMPENSAÇÃO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76944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SMA 07/2017</a:t>
            </a:r>
            <a:endParaRPr lang="pt-BR" sz="3600" dirty="0"/>
          </a:p>
        </p:txBody>
      </p:sp>
      <p:sp>
        <p:nvSpPr>
          <p:cNvPr id="7" name="Retângulo 6"/>
          <p:cNvSpPr/>
          <p:nvPr/>
        </p:nvSpPr>
        <p:spPr>
          <a:xfrm>
            <a:off x="1027190" y="1551563"/>
            <a:ext cx="101376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/>
              <a:t>Artigo 5º - </a:t>
            </a:r>
            <a:r>
              <a:rPr lang="pt-BR" dirty="0" smtClean="0"/>
              <a:t>A </a:t>
            </a:r>
            <a:r>
              <a:rPr lang="pt-BR" b="1" dirty="0" smtClean="0"/>
              <a:t>compensação ambiental </a:t>
            </a:r>
            <a:r>
              <a:rPr lang="pt-BR" dirty="0" smtClean="0"/>
              <a:t>no caso de concessão de autorização para o </a:t>
            </a:r>
            <a:r>
              <a:rPr lang="pt-BR" b="1" dirty="0" smtClean="0"/>
              <a:t>corte de árvores nativas isoladas</a:t>
            </a:r>
            <a:r>
              <a:rPr lang="pt-BR" dirty="0" smtClean="0"/>
              <a:t> deverá atender aos seguintes critérios: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I - Corte de árvores nativas isoladas localizadas em Municípios com </a:t>
            </a:r>
            <a:r>
              <a:rPr lang="pt-BR" b="1" dirty="0" smtClean="0"/>
              <a:t>índice de cobertura vegetal nativa inferior ou igual a 5% (cinco por cento)</a:t>
            </a:r>
            <a:r>
              <a:rPr lang="pt-BR" dirty="0" smtClean="0"/>
              <a:t>, conforme tabela constante do </a:t>
            </a:r>
            <a:r>
              <a:rPr lang="pt-BR" b="1" dirty="0" smtClean="0"/>
              <a:t>Anexo II</a:t>
            </a:r>
            <a:r>
              <a:rPr lang="pt-BR" dirty="0" smtClean="0"/>
              <a:t>, deverá ser compensada na proporção de </a:t>
            </a:r>
            <a:r>
              <a:rPr lang="pt-BR" b="1" dirty="0" smtClean="0"/>
              <a:t>25 para 1</a:t>
            </a:r>
            <a:r>
              <a:rPr lang="pt-BR" dirty="0" smtClean="0"/>
              <a:t>;</a:t>
            </a:r>
          </a:p>
          <a:p>
            <a:pPr algn="just"/>
            <a:r>
              <a:rPr lang="pt-BR" dirty="0" smtClean="0"/>
              <a:t>II - Corte de árvores nativas isoladas localizadas em Municípios com </a:t>
            </a:r>
            <a:r>
              <a:rPr lang="pt-BR" b="1" dirty="0" smtClean="0"/>
              <a:t>índice de cobertura vegetal nativa entre 5 (cinco) e 20%</a:t>
            </a:r>
            <a:r>
              <a:rPr lang="pt-BR" dirty="0" smtClean="0"/>
              <a:t> </a:t>
            </a:r>
            <a:r>
              <a:rPr lang="pt-BR" b="1" dirty="0" smtClean="0"/>
              <a:t>(vinte por cento)</a:t>
            </a:r>
            <a:r>
              <a:rPr lang="pt-BR" dirty="0" smtClean="0"/>
              <a:t>, conforme tabela constante do Anexo II, deverá ser compensada na proporção de </a:t>
            </a:r>
            <a:r>
              <a:rPr lang="pt-BR" b="1" dirty="0" smtClean="0"/>
              <a:t>15 para 1</a:t>
            </a:r>
            <a:r>
              <a:rPr lang="pt-BR" dirty="0" smtClean="0"/>
              <a:t>;</a:t>
            </a:r>
          </a:p>
          <a:p>
            <a:pPr algn="just"/>
            <a:r>
              <a:rPr lang="pt-BR" dirty="0" smtClean="0"/>
              <a:t>III - Corte de árvores nativas isoladas localizadas em Municípios com </a:t>
            </a:r>
            <a:r>
              <a:rPr lang="pt-BR" b="1" dirty="0" smtClean="0"/>
              <a:t>índice de cobertura vegetal nativa igual ou superior a 20% (vinte por cento)</a:t>
            </a:r>
            <a:r>
              <a:rPr lang="pt-BR" dirty="0" smtClean="0"/>
              <a:t>, conforme tabela constante do Anexo II, deverá ser compensada na proporção de </a:t>
            </a:r>
            <a:r>
              <a:rPr lang="pt-BR" b="1" dirty="0" smtClean="0"/>
              <a:t>10 para 1</a:t>
            </a:r>
            <a:r>
              <a:rPr lang="pt-BR" dirty="0" smtClean="0"/>
              <a:t>;</a:t>
            </a:r>
          </a:p>
          <a:p>
            <a:pPr algn="just"/>
            <a:r>
              <a:rPr lang="pt-BR" b="1" dirty="0" smtClean="0"/>
              <a:t>IV - Corte de árvores nativas isoladas ameaçadas de extinção deverá ser compensada na proporção de 30 para 1 qualquer que seja a sua localização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§1º - O número de árvores a compensar será convertido em área na proporção de </a:t>
            </a:r>
            <a:r>
              <a:rPr lang="pt-BR" b="1" dirty="0" smtClean="0"/>
              <a:t>1.000 árvores por um hectare, exceto nos casos em que o objetivo da compensação não seja a restauração ecológica</a:t>
            </a:r>
            <a:r>
              <a:rPr lang="pt-BR" dirty="0" smtClean="0"/>
              <a:t>, nos termos da Resolução SMA nº 32, de 03 de abril de 2014.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139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PARA COMPENSAÇÃO</a:t>
            </a:r>
            <a:endParaRPr lang="pt-BR" sz="4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76944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SMA 07/2017</a:t>
            </a:r>
            <a:endParaRPr lang="pt-BR" sz="3600" dirty="0"/>
          </a:p>
        </p:txBody>
      </p:sp>
      <p:sp>
        <p:nvSpPr>
          <p:cNvPr id="7" name="Retângulo 6"/>
          <p:cNvSpPr/>
          <p:nvPr/>
        </p:nvSpPr>
        <p:spPr>
          <a:xfrm>
            <a:off x="1027190" y="1551563"/>
            <a:ext cx="101376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/>
              <a:t>Artigo 6º - </a:t>
            </a:r>
            <a:r>
              <a:rPr lang="pt-BR" dirty="0" smtClean="0"/>
              <a:t>A compensação ambiental no caso de concessão de autorização para </a:t>
            </a:r>
            <a:r>
              <a:rPr lang="pt-BR" b="1" dirty="0" smtClean="0"/>
              <a:t>intervenções em Áreas de Preservação Permanente - APP desprovidas de vegetação, recobertas por vegetação pioneira ou exótica</a:t>
            </a:r>
            <a:r>
              <a:rPr lang="pt-BR" dirty="0" smtClean="0"/>
              <a:t> ou que envolvam o corte de árvores nativas isoladas deverá atender aos seguintes critérios: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I - No caso de áreas inseridas na categoria de </a:t>
            </a:r>
            <a:r>
              <a:rPr lang="pt-BR" b="1" dirty="0" smtClean="0"/>
              <a:t>Baixa Prioridade</a:t>
            </a:r>
            <a:r>
              <a:rPr lang="pt-BR" dirty="0" smtClean="0"/>
              <a:t>, do mapa e da tabela “Áreas prioritárias para restauração de vegetação nativa”, Anexos I e II, </a:t>
            </a:r>
            <a:r>
              <a:rPr lang="pt-BR" b="1" dirty="0" smtClean="0"/>
              <a:t>deverá ser compensada área equivalente a 1,2 (um vírgula dois) vezes a área autorizada;</a:t>
            </a:r>
          </a:p>
          <a:p>
            <a:pPr algn="just"/>
            <a:r>
              <a:rPr lang="pt-BR" dirty="0" smtClean="0"/>
              <a:t>II - No caso de áreas inseridas na categoria de </a:t>
            </a:r>
            <a:r>
              <a:rPr lang="pt-BR" b="1" dirty="0" smtClean="0"/>
              <a:t>Média Prioridade</a:t>
            </a:r>
            <a:r>
              <a:rPr lang="pt-BR" dirty="0" smtClean="0"/>
              <a:t>, do mapa e da tabela “Áreas prioritárias para restauração de vegetação nativa”, Anexos I e II, </a:t>
            </a:r>
            <a:r>
              <a:rPr lang="pt-BR" b="1" dirty="0" smtClean="0"/>
              <a:t>deverá ser compensada área equivalente a 1,4 (um vírgula quatro) vezes a área autorizada;</a:t>
            </a:r>
          </a:p>
          <a:p>
            <a:pPr algn="just"/>
            <a:r>
              <a:rPr lang="pt-BR" dirty="0" smtClean="0"/>
              <a:t>III - No caso de áreas inseridas na categoria de </a:t>
            </a:r>
            <a:r>
              <a:rPr lang="pt-BR" b="1" dirty="0" smtClean="0"/>
              <a:t>Alta Prioridade</a:t>
            </a:r>
            <a:r>
              <a:rPr lang="pt-BR" dirty="0" smtClean="0"/>
              <a:t>, do mapa e da tabela “Áreas prioritárias para restauração de vegetação nativa”, Anexos I e II, </a:t>
            </a:r>
            <a:r>
              <a:rPr lang="pt-BR" b="1" dirty="0" smtClean="0"/>
              <a:t>deverá ser compensada área equivalente a 1,6 vezes a área autorizada;</a:t>
            </a:r>
          </a:p>
          <a:p>
            <a:pPr algn="just"/>
            <a:r>
              <a:rPr lang="pt-BR" dirty="0" smtClean="0"/>
              <a:t>IV - No caso de áreas inseridas na categoria de </a:t>
            </a:r>
            <a:r>
              <a:rPr lang="pt-BR" b="1" dirty="0" smtClean="0"/>
              <a:t>Muito Alta Prioridade</a:t>
            </a:r>
            <a:r>
              <a:rPr lang="pt-BR" dirty="0" smtClean="0"/>
              <a:t>, do mapa da e tabela “Áreas prioritárias para restauração de vegetação nativa”, Anexos I e II, </a:t>
            </a:r>
            <a:r>
              <a:rPr lang="pt-BR" b="1" dirty="0" smtClean="0"/>
              <a:t>deverá ser compensada área equivalente a 2 (duas) vezes a área autorizada;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89818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125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03085" y="1474980"/>
            <a:ext cx="11343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i="0" u="none" strike="noStrike" baseline="0" dirty="0" smtClean="0">
                <a:latin typeface="Arial" panose="020B0604020202020204" pitchFamily="34" charset="0"/>
              </a:rPr>
              <a:t>Artigo 6º - </a:t>
            </a:r>
            <a:r>
              <a:rPr lang="pt-BR" b="0" i="0" u="none" strike="noStrike" baseline="0" dirty="0" smtClean="0">
                <a:latin typeface="Arial" panose="020B0604020202020204" pitchFamily="34" charset="0"/>
              </a:rPr>
              <a:t>Nos processos de licenciamento de empreendimentos, sem previsão de supressão de vegetação, deverão ser exigidas áreas permeáveis para a manutenção das características naturais de permeabilidade do solo em, no mínimo, 20% (vinte por cento) da área total do empreendimento objeto do pedido de licença ou autorização.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PERCENTUAIS PERMEABILIDADE</a:t>
            </a:r>
            <a:endParaRPr lang="pt-BR" sz="44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349055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SIMA 122/22</a:t>
            </a:r>
            <a:endParaRPr lang="pt-BR" sz="36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0" y="91956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0" u="none" strike="noStrike" baseline="0" dirty="0" smtClean="0">
                <a:latin typeface="Arial" panose="020B0604020202020204" pitchFamily="34" charset="0"/>
              </a:rPr>
              <a:t>SIMA 80/2020</a:t>
            </a:r>
            <a:endParaRPr lang="pt-BR" sz="3600" dirty="0"/>
          </a:p>
        </p:txBody>
      </p:sp>
      <p:sp>
        <p:nvSpPr>
          <p:cNvPr id="10" name="Retângulo 9"/>
          <p:cNvSpPr/>
          <p:nvPr/>
        </p:nvSpPr>
        <p:spPr>
          <a:xfrm>
            <a:off x="503085" y="4513796"/>
            <a:ext cx="114523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i="0" u="none" strike="noStrike" baseline="0" dirty="0" smtClean="0">
                <a:latin typeface="Arial" panose="020B0604020202020204" pitchFamily="34" charset="0"/>
              </a:rPr>
              <a:t>Artigo 3º - </a:t>
            </a:r>
            <a:r>
              <a:rPr lang="pt-BR" i="0" u="none" strike="noStrike" baseline="0" dirty="0" smtClean="0">
                <a:latin typeface="Arial" panose="020B0604020202020204" pitchFamily="34" charset="0"/>
              </a:rPr>
              <a:t>Para aplicação na</a:t>
            </a:r>
            <a:r>
              <a:rPr lang="pt-BR" i="0" u="none" strike="noStrike" dirty="0" smtClean="0">
                <a:latin typeface="Arial" panose="020B0604020202020204" pitchFamily="34" charset="0"/>
              </a:rPr>
              <a:t> </a:t>
            </a:r>
            <a:r>
              <a:rPr lang="pt-BR" b="0" i="0" u="none" strike="noStrike" baseline="0" dirty="0" smtClean="0">
                <a:latin typeface="Arial" panose="020B0604020202020204" pitchFamily="34" charset="0"/>
              </a:rPr>
              <a:t>Zona de Conservação Hídrica e Zona de Restrição Moderada a jusante da área urbanizada do Município de Jundiaí, fica estabelecido que: </a:t>
            </a:r>
            <a:r>
              <a:rPr lang="pt-BR" dirty="0" smtClean="0"/>
              <a:t>– </a:t>
            </a:r>
            <a:r>
              <a:rPr lang="pt-BR" dirty="0"/>
              <a:t>Deve-se garantir a infiltração das águas pluviais no </a:t>
            </a:r>
            <a:r>
              <a:rPr lang="pt-BR" dirty="0" smtClean="0"/>
              <a:t>solo </a:t>
            </a:r>
            <a:r>
              <a:rPr lang="pt-BR" dirty="0"/>
              <a:t>de pelo menos 50% </a:t>
            </a:r>
            <a:r>
              <a:rPr lang="pt-BR" dirty="0" smtClean="0"/>
              <a:t>de </a:t>
            </a:r>
            <a:r>
              <a:rPr lang="pt-BR" dirty="0"/>
              <a:t>área livre ou de sistema equivalente de absorção </a:t>
            </a:r>
            <a:r>
              <a:rPr lang="pt-BR" dirty="0" smtClean="0"/>
              <a:t>de água </a:t>
            </a:r>
            <a:r>
              <a:rPr lang="pt-BR" dirty="0"/>
              <a:t>no </a:t>
            </a:r>
            <a:r>
              <a:rPr lang="pt-BR" dirty="0" smtClean="0"/>
              <a:t>solo.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612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TABELAS</a:t>
            </a:r>
            <a:endParaRPr lang="pt-BR" sz="4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l="16495" t="44104" r="12848" b="21320"/>
          <a:stretch/>
        </p:blipFill>
        <p:spPr>
          <a:xfrm>
            <a:off x="2385389" y="897278"/>
            <a:ext cx="7299297" cy="200921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/>
          <a:srcRect l="14384" t="22990" r="8238" b="31832"/>
          <a:stretch/>
        </p:blipFill>
        <p:spPr>
          <a:xfrm>
            <a:off x="2445024" y="3618289"/>
            <a:ext cx="7180026" cy="2358032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67195" y="606723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0" u="none" strike="noStrike" baseline="0" dirty="0" smtClean="0">
                <a:latin typeface="Arial" panose="020B0604020202020204" pitchFamily="34" charset="0"/>
              </a:rPr>
              <a:t>TABELA DE COMPENSAÇÃO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59351" y="61228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0" u="none" strike="noStrike" baseline="0" dirty="0" smtClean="0">
                <a:latin typeface="Arial" panose="020B0604020202020204" pitchFamily="34" charset="0"/>
              </a:rPr>
              <a:t>RESUMO DE ÁREAS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29676" y="327570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0" u="none" strike="noStrike" baseline="0" dirty="0" smtClean="0">
                <a:latin typeface="Arial" panose="020B0604020202020204" pitchFamily="34" charset="0"/>
              </a:rPr>
              <a:t>TABELA DE INTERVENÇÃO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045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RELATÓRIO FOTOGRÁFICO</a:t>
            </a:r>
            <a:endParaRPr lang="pt-BR" sz="4400" dirty="0"/>
          </a:p>
        </p:txBody>
      </p:sp>
      <p:sp>
        <p:nvSpPr>
          <p:cNvPr id="2" name="Retângulo 1"/>
          <p:cNvSpPr/>
          <p:nvPr/>
        </p:nvSpPr>
        <p:spPr>
          <a:xfrm>
            <a:off x="3048000" y="253644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Fotografias atuais com legendas, com destaque para as áreas pleiteadas para a Autorização.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Indicação da direção da tomada da foto na planta ambiental da situação atual. </a:t>
            </a:r>
          </a:p>
        </p:txBody>
      </p:sp>
    </p:spTree>
    <p:extLst>
      <p:ext uri="{BB962C8B-B14F-4D97-AF65-F5344CB8AC3E}">
        <p14:creationId xmlns:p14="http://schemas.microsoft.com/office/powerpoint/2010/main" val="71791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2506133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 smtClean="0">
                <a:solidFill>
                  <a:srgbClr val="00B0F0"/>
                </a:solidFill>
              </a:rPr>
              <a:t>MCE FLORESTAL -</a:t>
            </a:r>
          </a:p>
          <a:p>
            <a:pPr algn="ctr"/>
            <a:r>
              <a:rPr lang="pt-BR" sz="6000" b="1" dirty="0" smtClean="0">
                <a:solidFill>
                  <a:srgbClr val="00B0F0"/>
                </a:solidFill>
              </a:rPr>
              <a:t>MEMORIAL DE CARACTERIZAÇÃO DO EMPREENDIMENTO</a:t>
            </a:r>
            <a:endParaRPr lang="pt-BR" sz="6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93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061633" y="1156381"/>
            <a:ext cx="8068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RESUMO DE TODAS AS INFORMAÇÕES PRESENTES NO LAUDO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MCE FLORESTAL</a:t>
            </a:r>
            <a:endParaRPr lang="pt-BR" sz="4400" dirty="0"/>
          </a:p>
        </p:txBody>
      </p:sp>
      <p:sp>
        <p:nvSpPr>
          <p:cNvPr id="7" name="Retângulo 6"/>
          <p:cNvSpPr/>
          <p:nvPr/>
        </p:nvSpPr>
        <p:spPr>
          <a:xfrm>
            <a:off x="1320800" y="185009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COMO BAIXAR:</a:t>
            </a:r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b="6701"/>
          <a:stretch/>
        </p:blipFill>
        <p:spPr>
          <a:xfrm>
            <a:off x="2616200" y="2309175"/>
            <a:ext cx="6289604" cy="3300837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 flipH="1">
            <a:off x="7264400" y="5170327"/>
            <a:ext cx="2794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>
            <a:off x="7277100" y="4027328"/>
            <a:ext cx="2794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50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MCE FLORESTAL</a:t>
            </a:r>
            <a:endParaRPr lang="pt-BR" sz="4400" dirty="0"/>
          </a:p>
        </p:txBody>
      </p:sp>
      <p:sp>
        <p:nvSpPr>
          <p:cNvPr id="6" name="Retângulo 5"/>
          <p:cNvSpPr/>
          <p:nvPr/>
        </p:nvSpPr>
        <p:spPr>
          <a:xfrm>
            <a:off x="894577" y="7991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PREENCHIMENTO</a:t>
            </a:r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b="4500"/>
          <a:stretch/>
        </p:blipFill>
        <p:spPr>
          <a:xfrm>
            <a:off x="1062643" y="1252554"/>
            <a:ext cx="9367024" cy="503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7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MCE FLORESTAL</a:t>
            </a:r>
            <a:endParaRPr lang="pt-BR" sz="4400" dirty="0"/>
          </a:p>
        </p:txBody>
      </p:sp>
      <p:sp>
        <p:nvSpPr>
          <p:cNvPr id="6" name="Retângulo 5"/>
          <p:cNvSpPr/>
          <p:nvPr/>
        </p:nvSpPr>
        <p:spPr>
          <a:xfrm>
            <a:off x="1062643" y="88745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PREENCHIMENTO</a:t>
            </a:r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32302" t="15468" r="29582" b="5799"/>
          <a:stretch/>
        </p:blipFill>
        <p:spPr>
          <a:xfrm>
            <a:off x="995448" y="1256787"/>
            <a:ext cx="4590615" cy="533374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/>
          <a:srcRect l="29546" t="17701" r="27840" b="40659"/>
          <a:stretch/>
        </p:blipFill>
        <p:spPr>
          <a:xfrm>
            <a:off x="5653258" y="1256787"/>
            <a:ext cx="5730359" cy="314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4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MCE FLORESTAL</a:t>
            </a:r>
            <a:endParaRPr lang="pt-BR" sz="4400" dirty="0"/>
          </a:p>
        </p:txBody>
      </p:sp>
      <p:sp>
        <p:nvSpPr>
          <p:cNvPr id="6" name="Retângulo 5"/>
          <p:cNvSpPr/>
          <p:nvPr/>
        </p:nvSpPr>
        <p:spPr>
          <a:xfrm>
            <a:off x="1193800" y="94416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PREENCHIMENTO</a:t>
            </a:r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32451" t="22018" r="29632" b="9029"/>
          <a:stretch/>
        </p:blipFill>
        <p:spPr>
          <a:xfrm>
            <a:off x="181495" y="1313496"/>
            <a:ext cx="4502810" cy="460586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/>
          <a:srcRect l="32385" t="17475" r="29880" b="6394"/>
          <a:stretch/>
        </p:blipFill>
        <p:spPr>
          <a:xfrm>
            <a:off x="4658905" y="1313496"/>
            <a:ext cx="4058552" cy="460586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6"/>
          <a:srcRect l="32423" t="21647" r="29963" b="28374"/>
          <a:stretch/>
        </p:blipFill>
        <p:spPr>
          <a:xfrm>
            <a:off x="8717457" y="1372763"/>
            <a:ext cx="3362926" cy="251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7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MCE FLORESTAL</a:t>
            </a:r>
            <a:endParaRPr lang="pt-BR" sz="4400" dirty="0"/>
          </a:p>
        </p:txBody>
      </p:sp>
      <p:sp>
        <p:nvSpPr>
          <p:cNvPr id="6" name="Retângulo 5"/>
          <p:cNvSpPr/>
          <p:nvPr/>
        </p:nvSpPr>
        <p:spPr>
          <a:xfrm>
            <a:off x="770467" y="76944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PREENCHIMENTO</a:t>
            </a:r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32510" t="15531" r="29506" b="15523"/>
          <a:stretch/>
        </p:blipFill>
        <p:spPr>
          <a:xfrm>
            <a:off x="558262" y="1157970"/>
            <a:ext cx="4470400" cy="4564272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 flipH="1">
            <a:off x="1871133" y="3132667"/>
            <a:ext cx="19473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2895600" y="3782485"/>
            <a:ext cx="16934" cy="1439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>
            <a:off x="2421466" y="3911601"/>
            <a:ext cx="19473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3818467" y="3314725"/>
            <a:ext cx="211667" cy="84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5"/>
          <a:srcRect l="34528" t="16411" r="32256" b="5127"/>
          <a:stretch/>
        </p:blipFill>
        <p:spPr>
          <a:xfrm>
            <a:off x="5968462" y="827654"/>
            <a:ext cx="4386271" cy="582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8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MCE FLORESTAL</a:t>
            </a:r>
            <a:endParaRPr lang="pt-BR" sz="4400" dirty="0"/>
          </a:p>
        </p:txBody>
      </p:sp>
      <p:sp>
        <p:nvSpPr>
          <p:cNvPr id="6" name="Retângulo 5"/>
          <p:cNvSpPr/>
          <p:nvPr/>
        </p:nvSpPr>
        <p:spPr>
          <a:xfrm>
            <a:off x="956734" y="76944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PREENCHIMENTO</a:t>
            </a:r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24148" t="13913" r="24224" b="5448"/>
          <a:stretch/>
        </p:blipFill>
        <p:spPr>
          <a:xfrm>
            <a:off x="2150534" y="1138773"/>
            <a:ext cx="5858933" cy="514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7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1" y="18096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MCE FLORESTAL</a:t>
            </a:r>
            <a:endParaRPr lang="pt-BR" sz="4400" dirty="0"/>
          </a:p>
        </p:txBody>
      </p:sp>
      <p:sp>
        <p:nvSpPr>
          <p:cNvPr id="6" name="Retângulo 5"/>
          <p:cNvSpPr/>
          <p:nvPr/>
        </p:nvSpPr>
        <p:spPr>
          <a:xfrm>
            <a:off x="1151467" y="94416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PREENCHIMENTO</a:t>
            </a:r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28821" t="16078" r="26950" b="6872"/>
          <a:stretch/>
        </p:blipFill>
        <p:spPr>
          <a:xfrm>
            <a:off x="2878667" y="1313496"/>
            <a:ext cx="5300133" cy="519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6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32168" t="15546" r="30480" b="7250"/>
          <a:stretch/>
        </p:blipFill>
        <p:spPr>
          <a:xfrm>
            <a:off x="863599" y="975879"/>
            <a:ext cx="4783668" cy="556187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MCE FLORESTAL</a:t>
            </a:r>
            <a:endParaRPr lang="pt-BR" sz="4400" dirty="0"/>
          </a:p>
        </p:txBody>
      </p:sp>
      <p:sp>
        <p:nvSpPr>
          <p:cNvPr id="6" name="Retângulo 5"/>
          <p:cNvSpPr/>
          <p:nvPr/>
        </p:nvSpPr>
        <p:spPr>
          <a:xfrm>
            <a:off x="795867" y="58477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PREENCHIMENTO</a:t>
            </a:r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/>
          <a:srcRect l="30576" t="31579" r="28552" b="18205"/>
          <a:stretch/>
        </p:blipFill>
        <p:spPr>
          <a:xfrm>
            <a:off x="5909733" y="954107"/>
            <a:ext cx="5715000" cy="3932777"/>
          </a:xfrm>
          <a:prstGeom prst="rect">
            <a:avLst/>
          </a:prstGeom>
        </p:spPr>
      </p:pic>
      <p:cxnSp>
        <p:nvCxnSpPr>
          <p:cNvPr id="10" name="Conector reto 9"/>
          <p:cNvCxnSpPr/>
          <p:nvPr/>
        </p:nvCxnSpPr>
        <p:spPr>
          <a:xfrm flipV="1">
            <a:off x="9948333" y="1109134"/>
            <a:ext cx="1456268" cy="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4004733" y="1109132"/>
            <a:ext cx="1456268" cy="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8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5" y="5885411"/>
            <a:ext cx="881148" cy="8811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195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MCE FLORESTAL</a:t>
            </a:r>
            <a:endParaRPr lang="pt-BR" sz="4400" dirty="0"/>
          </a:p>
        </p:txBody>
      </p:sp>
      <p:sp>
        <p:nvSpPr>
          <p:cNvPr id="6" name="Retângulo 5"/>
          <p:cNvSpPr/>
          <p:nvPr/>
        </p:nvSpPr>
        <p:spPr>
          <a:xfrm>
            <a:off x="795867" y="58477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PREENCHIMENTO</a:t>
            </a:r>
            <a:endParaRPr lang="pt-BR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30539" t="22144" r="28358" b="14411"/>
          <a:stretch/>
        </p:blipFill>
        <p:spPr>
          <a:xfrm>
            <a:off x="3031067" y="1143895"/>
            <a:ext cx="5461000" cy="47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3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287108" y="4476299"/>
            <a:ext cx="31587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 err="1" smtClean="0">
                <a:effectLst/>
              </a:rPr>
              <a:t>teca_ambiental</a:t>
            </a:r>
            <a:endParaRPr lang="pt-BR" sz="3600" b="1" dirty="0">
              <a:effectLst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/>
          <a:srcRect l="66775" t="22918" r="9458" b="35821"/>
          <a:stretch/>
        </p:blipFill>
        <p:spPr>
          <a:xfrm>
            <a:off x="1637970" y="4351241"/>
            <a:ext cx="1097279" cy="1071548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591" y="349858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00B0F0"/>
                </a:solidFill>
              </a:rPr>
              <a:t>ONDE NOS ENCONTRAR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/>
          <a:srcRect l="13217" t="31091" r="75351" b="52005"/>
          <a:stretch/>
        </p:blipFill>
        <p:spPr>
          <a:xfrm>
            <a:off x="1637970" y="2575552"/>
            <a:ext cx="1097279" cy="912589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3290699" y="2035828"/>
            <a:ext cx="5348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 smtClean="0"/>
              <a:t>joaopeixoto71@gmail.com</a:t>
            </a:r>
            <a:endParaRPr lang="pt-BR" sz="3600" b="1" dirty="0">
              <a:effectLst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287108" y="2583781"/>
            <a:ext cx="76030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 smtClean="0"/>
              <a:t>engenharia.tecaambiental@gmail.com</a:t>
            </a:r>
            <a:endParaRPr lang="pt-BR" sz="3600" b="1" dirty="0">
              <a:effectLst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296000" y="3133217"/>
            <a:ext cx="63884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 smtClean="0"/>
              <a:t>marina_ribeiro96@outlook.com</a:t>
            </a:r>
            <a:endParaRPr lang="pt-BR" sz="36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9923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4574</TotalTime>
  <Words>3649</Words>
  <Application>Microsoft Office PowerPoint</Application>
  <PresentationFormat>Widescreen</PresentationFormat>
  <Paragraphs>323</Paragraphs>
  <Slides>61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61</vt:i4>
      </vt:variant>
    </vt:vector>
  </HeadingPairs>
  <TitlesOfParts>
    <vt:vector size="6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</dc:creator>
  <cp:lastModifiedBy>João</cp:lastModifiedBy>
  <cp:revision>92</cp:revision>
  <cp:lastPrinted>2023-01-24T17:46:55Z</cp:lastPrinted>
  <dcterms:created xsi:type="dcterms:W3CDTF">2023-01-23T10:03:45Z</dcterms:created>
  <dcterms:modified xsi:type="dcterms:W3CDTF">2023-01-26T14:18:18Z</dcterms:modified>
</cp:coreProperties>
</file>